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mo" panose="020B0604020202020204" charset="0"/>
      <p:regular r:id="rId21"/>
    </p:embeddedFont>
    <p:embeddedFont>
      <p:font typeface="Century Gothic Paneuropean" panose="020B0604020202020204" charset="0"/>
      <p:regular r:id="rId22"/>
    </p:embeddedFont>
    <p:embeddedFont>
      <p:font typeface="Century Gothic Paneuropean Bold" panose="020B0604020202020204" charset="0"/>
      <p:regular r:id="rId23"/>
    </p:embeddedFont>
    <p:embeddedFont>
      <p:font typeface="DejaVu Serif" panose="020B0604020202020204" charset="0"/>
      <p:regular r:id="rId24"/>
    </p:embeddedFont>
    <p:embeddedFont>
      <p:font typeface="Garet" panose="020B0604020202020204" charset="0"/>
      <p:regular r:id="rId25"/>
    </p:embeddedFont>
    <p:embeddedFont>
      <p:font typeface="Garet Bold" panose="020B0604020202020204" charset="0"/>
      <p:regular r:id="rId26"/>
    </p:embeddedFont>
    <p:embeddedFont>
      <p:font typeface="Garet Bold Italics" panose="020B0604020202020204" charset="0"/>
      <p:regular r:id="rId27"/>
    </p:embeddedFont>
    <p:embeddedFont>
      <p:font typeface="Nunito Bold" panose="020B0604020202020204" charset="0"/>
      <p:regular r:id="rId28"/>
      <p:bold r:id="rId29"/>
    </p:embeddedFont>
    <p:embeddedFont>
      <p:font typeface="Open Sans Bold" panose="020B0604020202020204" charset="0"/>
      <p:regular r:id="rId30"/>
      <p:bold r:id="rId31"/>
    </p:embeddedFont>
    <p:embeddedFont>
      <p:font typeface="Poppins" panose="020B0604020202020204" charset="0"/>
      <p:regular r:id="rId32"/>
      <p:bold r:id="rId33"/>
      <p:italic r:id="rId34"/>
      <p:boldItalic r:id="rId35"/>
    </p:embeddedFont>
    <p:embeddedFont>
      <p:font typeface="Poppins Semi-Bold" panose="020B0604020202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jpe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13" Type="http://schemas.openxmlformats.org/officeDocument/2006/relationships/image" Target="../media/image49.png"/><Relationship Id="rId3" Type="http://schemas.openxmlformats.org/officeDocument/2006/relationships/image" Target="../media/image39.svg"/><Relationship Id="rId7" Type="http://schemas.openxmlformats.org/officeDocument/2006/relationships/image" Target="../media/image43.svg"/><Relationship Id="rId12" Type="http://schemas.openxmlformats.org/officeDocument/2006/relationships/image" Target="../media/image48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sv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pp.powerbi.com/view?r=eyJrIjoiYjhiN2JjNjQtMzQyMi00MTY2LTgwMTUtNTRlNzEzODYwMGJmIiwidCI6IjExZGJiZmUyLTg5YjgtNDU0OS1iZTEwLWNlYzM2NGU1OTU1MSIsImMiOjR9&amp;embedImagePlaceholder=true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rive.google.com/file/d/1bin7BUglFzqlNWlZIFel8gSMwwt2m0py/view?usp=drivesdk" TargetMode="External"/><Relationship Id="rId4" Type="http://schemas.openxmlformats.org/officeDocument/2006/relationships/image" Target="../media/image5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olucx.com.br/blog/nps-o-metodo-que-nasceu-em-harvard-e-se-tornou-indispensavel-no-varejo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svg"/><Relationship Id="rId3" Type="http://schemas.openxmlformats.org/officeDocument/2006/relationships/image" Target="../media/image54.svg"/><Relationship Id="rId7" Type="http://schemas.openxmlformats.org/officeDocument/2006/relationships/image" Target="../media/image57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21.sv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 rot="508340">
            <a:off x="12953607" y="-691575"/>
            <a:ext cx="6135593" cy="11860173"/>
            <a:chOff x="0" y="0"/>
            <a:chExt cx="1615959" cy="31236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15959" cy="3123667"/>
            </a:xfrm>
            <a:custGeom>
              <a:avLst/>
              <a:gdLst/>
              <a:ahLst/>
              <a:cxnLst/>
              <a:rect l="l" t="t" r="r" b="b"/>
              <a:pathLst>
                <a:path w="1615959" h="3123667">
                  <a:moveTo>
                    <a:pt x="64352" y="0"/>
                  </a:moveTo>
                  <a:lnTo>
                    <a:pt x="1551607" y="0"/>
                  </a:lnTo>
                  <a:cubicBezTo>
                    <a:pt x="1568674" y="0"/>
                    <a:pt x="1585042" y="6780"/>
                    <a:pt x="1597110" y="18848"/>
                  </a:cubicBezTo>
                  <a:cubicBezTo>
                    <a:pt x="1609179" y="30917"/>
                    <a:pt x="1615959" y="47285"/>
                    <a:pt x="1615959" y="64352"/>
                  </a:cubicBezTo>
                  <a:lnTo>
                    <a:pt x="1615959" y="3059315"/>
                  </a:lnTo>
                  <a:cubicBezTo>
                    <a:pt x="1615959" y="3094855"/>
                    <a:pt x="1587147" y="3123667"/>
                    <a:pt x="1551607" y="3123667"/>
                  </a:cubicBezTo>
                  <a:lnTo>
                    <a:pt x="64352" y="3123667"/>
                  </a:lnTo>
                  <a:cubicBezTo>
                    <a:pt x="28811" y="3123667"/>
                    <a:pt x="0" y="3094855"/>
                    <a:pt x="0" y="3059315"/>
                  </a:cubicBezTo>
                  <a:lnTo>
                    <a:pt x="0" y="64352"/>
                  </a:lnTo>
                  <a:cubicBezTo>
                    <a:pt x="0" y="28811"/>
                    <a:pt x="28811" y="0"/>
                    <a:pt x="64352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615959" cy="317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781866" y="1028700"/>
            <a:ext cx="8113963" cy="8082268"/>
            <a:chOff x="0" y="0"/>
            <a:chExt cx="6502400" cy="6477000"/>
          </a:xfrm>
        </p:grpSpPr>
        <p:sp>
          <p:nvSpPr>
            <p:cNvPr id="7" name="Freeform 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3209" t="-9019" r="-23632" b="-50278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28700" y="3600574"/>
            <a:ext cx="8254227" cy="1542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606"/>
              </a:lnSpc>
              <a:spcBef>
                <a:spcPct val="0"/>
              </a:spcBef>
            </a:pPr>
            <a:r>
              <a:rPr lang="en-US" sz="9004" b="1">
                <a:solidFill>
                  <a:srgbClr val="112838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ECHO SCRIPT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067300"/>
            <a:ext cx="4757751" cy="442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>
                <a:solidFill>
                  <a:srgbClr val="0F3937"/>
                </a:solidFill>
                <a:latin typeface="Poppins"/>
                <a:ea typeface="Poppins"/>
                <a:cs typeface="Poppins"/>
                <a:sym typeface="Poppins"/>
              </a:rPr>
              <a:t>Alcançando o sucesso, juntos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9191625"/>
            <a:ext cx="530178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Presented by: ProMinds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066103" y="0"/>
            <a:ext cx="221897" cy="10287000"/>
            <a:chOff x="0" y="0"/>
            <a:chExt cx="5844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442" cy="2709333"/>
            </a:xfrm>
            <a:custGeom>
              <a:avLst/>
              <a:gdLst/>
              <a:ahLst/>
              <a:cxnLst/>
              <a:rect l="l" t="t" r="r" b="b"/>
              <a:pathLst>
                <a:path w="58442" h="2709333">
                  <a:moveTo>
                    <a:pt x="0" y="0"/>
                  </a:moveTo>
                  <a:lnTo>
                    <a:pt x="58442" y="0"/>
                  </a:lnTo>
                  <a:lnTo>
                    <a:pt x="584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844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294046" y="4293546"/>
            <a:ext cx="1699908" cy="169990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7B7A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203200" y="-4762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663662" y="1114425"/>
            <a:ext cx="10960676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5"/>
              </a:lnSpc>
            </a:pPr>
            <a:r>
              <a:rPr lang="en-US" sz="6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PROPOSTA DE SOLUÇÃO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373601" y="9444866"/>
            <a:ext cx="428914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56560" y="2717440"/>
            <a:ext cx="7974880" cy="117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1"/>
              </a:lnSpc>
              <a:spcBef>
                <a:spcPct val="0"/>
              </a:spcBef>
            </a:pPr>
            <a:r>
              <a:rPr lang="en-US" sz="2265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Após a transcrição, o conteúdo será armazenado de forma persistente em um repositório e depois disso irá gerar insights para os usuários.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20793" y="6345879"/>
            <a:ext cx="14846414" cy="236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projeto final será um dashboard a partir das transcrições realizadas de forma eficiente e precisa. A visualização dos dados terá informações extraídas dos áudios e de metadados inseridos para compor o cenário do cliente. </a:t>
            </a:r>
          </a:p>
          <a:p>
            <a:pPr algn="ctr">
              <a:lnSpc>
                <a:spcPts val="3171"/>
              </a:lnSpc>
            </a:pPr>
            <a:endParaRPr lang="en-US" sz="2265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  <a:p>
            <a:pPr algn="ctr">
              <a:lnSpc>
                <a:spcPts val="3171"/>
              </a:lnSpc>
              <a:spcBef>
                <a:spcPct val="0"/>
              </a:spcBef>
            </a:pPr>
            <a:r>
              <a:rPr lang="en-US" sz="2265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partir do comportamento dos consumidores, será possível identificar quais são os futuros clientes a agir da mesma forma, gerando valor ao negócio para previnir insatisfação com clientes.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13398"/>
            <a:ext cx="18288000" cy="2093146"/>
            <a:chOff x="0" y="0"/>
            <a:chExt cx="4816593" cy="551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551281"/>
            </a:xfrm>
            <a:custGeom>
              <a:avLst/>
              <a:gdLst/>
              <a:ahLst/>
              <a:cxnLst/>
              <a:rect l="l" t="t" r="r" b="b"/>
              <a:pathLst>
                <a:path w="4816592" h="551281">
                  <a:moveTo>
                    <a:pt x="0" y="0"/>
                  </a:moveTo>
                  <a:lnTo>
                    <a:pt x="4816592" y="0"/>
                  </a:lnTo>
                  <a:lnTo>
                    <a:pt x="4816592" y="551281"/>
                  </a:lnTo>
                  <a:lnTo>
                    <a:pt x="0" y="551281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589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32518" y="722473"/>
            <a:ext cx="6767615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b="1">
                <a:solidFill>
                  <a:srgbClr val="98E0E5"/>
                </a:solidFill>
                <a:latin typeface="Garet Bold"/>
                <a:ea typeface="Garet Bold"/>
                <a:cs typeface="Garet Bold"/>
                <a:sym typeface="Garet Bold"/>
              </a:rPr>
              <a:t>IMPACTOS DA</a:t>
            </a:r>
            <a:r>
              <a:rPr lang="en-US" sz="6999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 </a:t>
            </a:r>
            <a:r>
              <a:rPr lang="en-US" sz="6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SOLUÇÃO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6647" y="3215640"/>
            <a:ext cx="11139358" cy="604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Redução de custos;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Melhoria na tomada de decisões;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Escalabilidade para grandes volumes de dados;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Qualidade na transcrição e análise de sentimento;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Aumento do nível de satisfação e fidelidade do cliente;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Aumento da produtividade da equipe de atendimento ao cliente;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Maior representatividade de diferentes dialetos e sotaques na análise das pesquisas NPS;</a:t>
            </a:r>
          </a:p>
          <a:p>
            <a:pPr marL="626111" lvl="1" indent="-313055" algn="l">
              <a:lnSpc>
                <a:spcPts val="435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Estímulo à criação de empregos na área de tecnologia e inteligência artificial.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357705" y="7637029"/>
            <a:ext cx="4136867" cy="413686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084768" y="1878893"/>
            <a:ext cx="5118110" cy="7566732"/>
            <a:chOff x="0" y="0"/>
            <a:chExt cx="6824146" cy="10088976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/>
            <a:srcRect t="750" b="750"/>
            <a:stretch>
              <a:fillRect/>
            </a:stretch>
          </p:blipFill>
          <p:spPr>
            <a:xfrm>
              <a:off x="0" y="0"/>
              <a:ext cx="6824146" cy="10088976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17449801" y="9398000"/>
            <a:ext cx="493312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34610" y="0"/>
            <a:ext cx="5653390" cy="10287000"/>
            <a:chOff x="0" y="0"/>
            <a:chExt cx="148895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88959" cy="2709333"/>
            </a:xfrm>
            <a:custGeom>
              <a:avLst/>
              <a:gdLst/>
              <a:ahLst/>
              <a:cxnLst/>
              <a:rect l="l" t="t" r="r" b="b"/>
              <a:pathLst>
                <a:path w="1488959" h="2709333">
                  <a:moveTo>
                    <a:pt x="0" y="0"/>
                  </a:moveTo>
                  <a:lnTo>
                    <a:pt x="1488959" y="0"/>
                  </a:lnTo>
                  <a:lnTo>
                    <a:pt x="148895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DFFF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8895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08055" y="1246106"/>
            <a:ext cx="7464322" cy="7810371"/>
            <a:chOff x="0" y="0"/>
            <a:chExt cx="606865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068655" cy="6350000"/>
            </a:xfrm>
            <a:custGeom>
              <a:avLst/>
              <a:gdLst/>
              <a:ahLst/>
              <a:cxnLst/>
              <a:rect l="l" t="t" r="r" b="b"/>
              <a:pathLst>
                <a:path w="6068655" h="6350000">
                  <a:moveTo>
                    <a:pt x="4624315" y="0"/>
                  </a:moveTo>
                  <a:lnTo>
                    <a:pt x="1444340" y="0"/>
                  </a:lnTo>
                  <a:cubicBezTo>
                    <a:pt x="646919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624315" y="6350000"/>
                  </a:lnTo>
                  <a:cubicBezTo>
                    <a:pt x="5421736" y="6350000"/>
                    <a:pt x="6068655" y="5673090"/>
                    <a:pt x="6068655" y="4838700"/>
                  </a:cubicBezTo>
                  <a:lnTo>
                    <a:pt x="6068655" y="0"/>
                  </a:lnTo>
                  <a:lnTo>
                    <a:pt x="4624315" y="0"/>
                  </a:lnTo>
                  <a:close/>
                </a:path>
              </a:pathLst>
            </a:custGeom>
            <a:blipFill>
              <a:blip r:embed="rId2"/>
              <a:stretch>
                <a:fillRect l="-39732" r="-44243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960124" y="7154882"/>
            <a:ext cx="3803190" cy="380319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CDFFF3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10194289"/>
            <a:ext cx="18814805" cy="92711"/>
            <a:chOff x="0" y="0"/>
            <a:chExt cx="4955340" cy="2441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955339" cy="24418"/>
            </a:xfrm>
            <a:custGeom>
              <a:avLst/>
              <a:gdLst/>
              <a:ahLst/>
              <a:cxnLst/>
              <a:rect l="l" t="t" r="r" b="b"/>
              <a:pathLst>
                <a:path w="4955339" h="24418">
                  <a:moveTo>
                    <a:pt x="0" y="0"/>
                  </a:moveTo>
                  <a:lnTo>
                    <a:pt x="4955339" y="0"/>
                  </a:lnTo>
                  <a:lnTo>
                    <a:pt x="4955339" y="24418"/>
                  </a:lnTo>
                  <a:lnTo>
                    <a:pt x="0" y="24418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955340" cy="62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58782" y="888008"/>
            <a:ext cx="5715929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BENEFÍCIOSESPERADOS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20404" y="3095288"/>
            <a:ext cx="9332811" cy="557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95"/>
              </a:lnSpc>
            </a:pPr>
            <a:r>
              <a:rPr lang="en-US" sz="2900" spc="-58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Espera-se que o sistema de transcrição de áudio para pesquisa NPS da TOTVS ofereça uma redução significativa na probabilidade de cancelamento de serviços devido à falta de resolução de problemas, ao mesmo tempo em que proporciona uma categorização mais precisa dos clientes. Além disso, a transcrição será realizada de forma precisa e eficiente, com ganho de tempo para a empresa e consumidores.</a:t>
            </a:r>
          </a:p>
          <a:p>
            <a:pPr algn="just">
              <a:lnSpc>
                <a:spcPts val="4495"/>
              </a:lnSpc>
            </a:pPr>
            <a:endParaRPr lang="en-US" sz="2900" spc="-58">
              <a:solidFill>
                <a:srgbClr val="0F3937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373601" y="9398000"/>
            <a:ext cx="569512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12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2400" y="10247095"/>
            <a:ext cx="18814805" cy="192305"/>
            <a:chOff x="0" y="0"/>
            <a:chExt cx="4955340" cy="506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955339" cy="50648"/>
            </a:xfrm>
            <a:custGeom>
              <a:avLst/>
              <a:gdLst/>
              <a:ahLst/>
              <a:cxnLst/>
              <a:rect l="l" t="t" r="r" b="b"/>
              <a:pathLst>
                <a:path w="4955339" h="50648">
                  <a:moveTo>
                    <a:pt x="0" y="0"/>
                  </a:moveTo>
                  <a:lnTo>
                    <a:pt x="4955339" y="0"/>
                  </a:lnTo>
                  <a:lnTo>
                    <a:pt x="4955339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955340" cy="88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520404" y="8302625"/>
            <a:ext cx="8886998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650"/>
              </a:lnSpc>
            </a:pPr>
            <a:r>
              <a:rPr lang="en-US" sz="3000" spc="-6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Implementações futuras: Transcrição realizada em Inglês e Espanhol.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357705" y="7637029"/>
            <a:ext cx="4136867" cy="4136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986127" y="3036399"/>
            <a:ext cx="4656811" cy="851708"/>
            <a:chOff x="0" y="0"/>
            <a:chExt cx="1226485" cy="2243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6485" cy="224318"/>
            </a:xfrm>
            <a:custGeom>
              <a:avLst/>
              <a:gdLst/>
              <a:ahLst/>
              <a:cxnLst/>
              <a:rect l="l" t="t" r="r" b="b"/>
              <a:pathLst>
                <a:path w="1226485" h="224318">
                  <a:moveTo>
                    <a:pt x="0" y="0"/>
                  </a:moveTo>
                  <a:lnTo>
                    <a:pt x="1226485" y="0"/>
                  </a:lnTo>
                  <a:lnTo>
                    <a:pt x="1226485" y="224318"/>
                  </a:lnTo>
                  <a:lnTo>
                    <a:pt x="0" y="22431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26485" cy="271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47523" y="2349062"/>
            <a:ext cx="14992954" cy="6350627"/>
          </a:xfrm>
          <a:custGeom>
            <a:avLst/>
            <a:gdLst/>
            <a:ahLst/>
            <a:cxnLst/>
            <a:rect l="l" t="t" r="r" b="b"/>
            <a:pathLst>
              <a:path w="14992954" h="6350627">
                <a:moveTo>
                  <a:pt x="0" y="0"/>
                </a:moveTo>
                <a:lnTo>
                  <a:pt x="14992954" y="0"/>
                </a:lnTo>
                <a:lnTo>
                  <a:pt x="14992954" y="6350626"/>
                </a:lnTo>
                <a:lnTo>
                  <a:pt x="0" y="6350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14" r="-482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871354" y="733175"/>
            <a:ext cx="1054529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FRAMEWORK ÁGIL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373601" y="9398000"/>
            <a:ext cx="569512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79337" y="9052877"/>
            <a:ext cx="332932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spc="65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Modelo de trabalho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357705" y="7637029"/>
            <a:ext cx="4136867" cy="4136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986127" y="3036399"/>
            <a:ext cx="4656811" cy="851708"/>
            <a:chOff x="0" y="0"/>
            <a:chExt cx="1226485" cy="2243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6485" cy="224318"/>
            </a:xfrm>
            <a:custGeom>
              <a:avLst/>
              <a:gdLst/>
              <a:ahLst/>
              <a:cxnLst/>
              <a:rect l="l" t="t" r="r" b="b"/>
              <a:pathLst>
                <a:path w="1226485" h="224318">
                  <a:moveTo>
                    <a:pt x="0" y="0"/>
                  </a:moveTo>
                  <a:lnTo>
                    <a:pt x="1226485" y="0"/>
                  </a:lnTo>
                  <a:lnTo>
                    <a:pt x="1226485" y="224318"/>
                  </a:lnTo>
                  <a:lnTo>
                    <a:pt x="0" y="22431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26485" cy="271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852283" y="1934581"/>
            <a:ext cx="14583434" cy="6417839"/>
          </a:xfrm>
          <a:custGeom>
            <a:avLst/>
            <a:gdLst/>
            <a:ahLst/>
            <a:cxnLst/>
            <a:rect l="l" t="t" r="r" b="b"/>
            <a:pathLst>
              <a:path w="14583434" h="6417839">
                <a:moveTo>
                  <a:pt x="0" y="0"/>
                </a:moveTo>
                <a:lnTo>
                  <a:pt x="14583434" y="0"/>
                </a:lnTo>
                <a:lnTo>
                  <a:pt x="14583434" y="6417838"/>
                </a:lnTo>
                <a:lnTo>
                  <a:pt x="0" y="64178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871354" y="733175"/>
            <a:ext cx="1054529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FRAMEWORK ÁGIL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491879" y="9397999"/>
            <a:ext cx="451234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3953" y="8612505"/>
            <a:ext cx="15920094" cy="124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Utilizamos o Monday para gerenciar o cronograma do nosso projeto e organizar a entrega das sprints. Essa ferramenta nos permite ter uma visão clara das tarefas, prazos e responsabilidades, facilitando a colaboração da equipe e garantindo que estamos sempre alinhados com nossos objetivos.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190867" y="9624695"/>
            <a:ext cx="4136867" cy="4136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353505" y="3371504"/>
            <a:ext cx="4656811" cy="851708"/>
            <a:chOff x="0" y="0"/>
            <a:chExt cx="1226485" cy="2243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6485" cy="224318"/>
            </a:xfrm>
            <a:custGeom>
              <a:avLst/>
              <a:gdLst/>
              <a:ahLst/>
              <a:cxnLst/>
              <a:rect l="l" t="t" r="r" b="b"/>
              <a:pathLst>
                <a:path w="1226485" h="224318">
                  <a:moveTo>
                    <a:pt x="0" y="0"/>
                  </a:moveTo>
                  <a:lnTo>
                    <a:pt x="1226485" y="0"/>
                  </a:lnTo>
                  <a:lnTo>
                    <a:pt x="1226485" y="224318"/>
                  </a:lnTo>
                  <a:lnTo>
                    <a:pt x="0" y="22431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26485" cy="271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526001" y="9397999"/>
            <a:ext cx="417112" cy="4206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15</a:t>
            </a:r>
          </a:p>
        </p:txBody>
      </p:sp>
      <p:graphicFrame>
        <p:nvGraphicFramePr>
          <p:cNvPr id="9" name="Table 9"/>
          <p:cNvGraphicFramePr>
            <a:graphicFrameLocks noGrp="1"/>
          </p:cNvGraphicFramePr>
          <p:nvPr/>
        </p:nvGraphicFramePr>
        <p:xfrm>
          <a:off x="2856122" y="1971527"/>
          <a:ext cx="12575757" cy="7653168"/>
        </p:xfrm>
        <a:graphic>
          <a:graphicData uri="http://schemas.openxmlformats.org/drawingml/2006/table">
            <a:tbl>
              <a:tblPr/>
              <a:tblGrid>
                <a:gridCol w="381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57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21995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Tecnologia utilizada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Descrição do Uso da Tecnologia na solução definida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4094"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r>
                        <a:rPr lang="en-US" sz="1481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Ferramenta para gestão de projetos, auxiliando no controle das atividades em equipe.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4094"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r>
                        <a:rPr lang="en-US" sz="1481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Linguagem de programação onde serão integradas as APIs de transcrição e consulta utilizadas em nosso projeto, possibilitando também a análise acerca com resultados.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8996"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r>
                        <a:rPr lang="en-US" sz="1481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Ferramenta que ira realizar as transcrições de áudio de maneira rápida e eficaz, tendo como diferencial o processo de ASR (Automatic Speech Recognition), processo este que permite a a decodificação da sequência de palavras mais prováveis.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39895"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Banco de dados NoSQL para armazenar os arquivos JSON (contendo as transcrições).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14094"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74"/>
                        </a:lnSpc>
                        <a:defRPr/>
                      </a:pPr>
                      <a:r>
                        <a:rPr lang="en-US" sz="1481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Ferramenta de visualização de dados que irá gerar de maneira mais ilustrativa e direta, insights sobre a análise de sentimento feita em relação as transcrições.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" name="Freeform 10"/>
          <p:cNvSpPr/>
          <p:nvPr/>
        </p:nvSpPr>
        <p:spPr>
          <a:xfrm>
            <a:off x="4158974" y="3797358"/>
            <a:ext cx="1188121" cy="1027657"/>
          </a:xfrm>
          <a:custGeom>
            <a:avLst/>
            <a:gdLst/>
            <a:ahLst/>
            <a:cxnLst/>
            <a:rect l="l" t="t" r="r" b="b"/>
            <a:pathLst>
              <a:path w="1188121" h="1027657">
                <a:moveTo>
                  <a:pt x="0" y="0"/>
                </a:moveTo>
                <a:lnTo>
                  <a:pt x="1188121" y="0"/>
                </a:lnTo>
                <a:lnTo>
                  <a:pt x="1188121" y="1027657"/>
                </a:lnTo>
                <a:lnTo>
                  <a:pt x="0" y="10276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051" t="-14197" r="-22806" b="-2231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371794" y="5101866"/>
            <a:ext cx="762482" cy="732515"/>
          </a:xfrm>
          <a:custGeom>
            <a:avLst/>
            <a:gdLst/>
            <a:ahLst/>
            <a:cxnLst/>
            <a:rect l="l" t="t" r="r" b="b"/>
            <a:pathLst>
              <a:path w="762482" h="732515">
                <a:moveTo>
                  <a:pt x="0" y="0"/>
                </a:moveTo>
                <a:lnTo>
                  <a:pt x="762481" y="0"/>
                </a:lnTo>
                <a:lnTo>
                  <a:pt x="762481" y="732515"/>
                </a:lnTo>
                <a:lnTo>
                  <a:pt x="0" y="732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4265384" y="8697873"/>
            <a:ext cx="743541" cy="783947"/>
          </a:xfrm>
          <a:custGeom>
            <a:avLst/>
            <a:gdLst/>
            <a:ahLst/>
            <a:cxnLst/>
            <a:rect l="l" t="t" r="r" b="b"/>
            <a:pathLst>
              <a:path w="743541" h="783947">
                <a:moveTo>
                  <a:pt x="0" y="0"/>
                </a:moveTo>
                <a:lnTo>
                  <a:pt x="743541" y="0"/>
                </a:lnTo>
                <a:lnTo>
                  <a:pt x="743541" y="783947"/>
                </a:lnTo>
                <a:lnTo>
                  <a:pt x="0" y="7839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029" r="-45408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917127" y="6321500"/>
            <a:ext cx="1792528" cy="578337"/>
          </a:xfrm>
          <a:custGeom>
            <a:avLst/>
            <a:gdLst/>
            <a:ahLst/>
            <a:cxnLst/>
            <a:rect l="l" t="t" r="r" b="b"/>
            <a:pathLst>
              <a:path w="1792528" h="578337">
                <a:moveTo>
                  <a:pt x="0" y="0"/>
                </a:moveTo>
                <a:lnTo>
                  <a:pt x="1792528" y="0"/>
                </a:lnTo>
                <a:lnTo>
                  <a:pt x="1792528" y="578337"/>
                </a:lnTo>
                <a:lnTo>
                  <a:pt x="0" y="5783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7565" t="-71906" r="-28706" b="-82205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4265384" y="7385612"/>
            <a:ext cx="975301" cy="975301"/>
          </a:xfrm>
          <a:custGeom>
            <a:avLst/>
            <a:gdLst/>
            <a:ahLst/>
            <a:cxnLst/>
            <a:rect l="l" t="t" r="r" b="b"/>
            <a:pathLst>
              <a:path w="975301" h="975301">
                <a:moveTo>
                  <a:pt x="0" y="0"/>
                </a:moveTo>
                <a:lnTo>
                  <a:pt x="975301" y="0"/>
                </a:lnTo>
                <a:lnTo>
                  <a:pt x="975301" y="975301"/>
                </a:lnTo>
                <a:lnTo>
                  <a:pt x="0" y="9753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043113" y="315130"/>
            <a:ext cx="12201773" cy="1028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TECNOLOGIAS NECESSÁRIAS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3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69676" y="2417053"/>
            <a:ext cx="13348648" cy="7205114"/>
            <a:chOff x="0" y="0"/>
            <a:chExt cx="17798198" cy="960681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293680"/>
              <a:ext cx="3579953" cy="981901"/>
              <a:chOff x="0" y="0"/>
              <a:chExt cx="812800" cy="2229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222933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222933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22933"/>
                    </a:lnTo>
                    <a:lnTo>
                      <a:pt x="0" y="222933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812800" cy="2705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6" name="Freeform 6"/>
            <p:cNvSpPr/>
            <p:nvPr/>
          </p:nvSpPr>
          <p:spPr>
            <a:xfrm>
              <a:off x="207900" y="1395763"/>
              <a:ext cx="3164153" cy="2128612"/>
            </a:xfrm>
            <a:custGeom>
              <a:avLst/>
              <a:gdLst/>
              <a:ahLst/>
              <a:cxnLst/>
              <a:rect l="l" t="t" r="r" b="b"/>
              <a:pathLst>
                <a:path w="3164153" h="2128612">
                  <a:moveTo>
                    <a:pt x="0" y="0"/>
                  </a:moveTo>
                  <a:lnTo>
                    <a:pt x="3164153" y="0"/>
                  </a:lnTo>
                  <a:lnTo>
                    <a:pt x="3164153" y="2128612"/>
                  </a:lnTo>
                  <a:lnTo>
                    <a:pt x="0" y="21286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4151820" y="482294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8"/>
                  </a:lnTo>
                  <a:lnTo>
                    <a:pt x="0" y="507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8" name="Group 8"/>
            <p:cNvGrpSpPr/>
            <p:nvPr/>
          </p:nvGrpSpPr>
          <p:grpSpPr>
            <a:xfrm>
              <a:off x="5611774" y="293680"/>
              <a:ext cx="3227010" cy="885097"/>
              <a:chOff x="0" y="0"/>
              <a:chExt cx="812800" cy="222933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222933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222933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22933"/>
                    </a:lnTo>
                    <a:lnTo>
                      <a:pt x="0" y="222933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812800" cy="2705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11" name="Freeform 11"/>
            <p:cNvSpPr/>
            <p:nvPr/>
          </p:nvSpPr>
          <p:spPr>
            <a:xfrm>
              <a:off x="9219329" y="482294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8"/>
                  </a:lnTo>
                  <a:lnTo>
                    <a:pt x="0" y="507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7721864" y="1731040"/>
              <a:ext cx="1116920" cy="1110827"/>
            </a:xfrm>
            <a:custGeom>
              <a:avLst/>
              <a:gdLst/>
              <a:ahLst/>
              <a:cxnLst/>
              <a:rect l="l" t="t" r="r" b="b"/>
              <a:pathLst>
                <a:path w="1116920" h="1110827">
                  <a:moveTo>
                    <a:pt x="0" y="0"/>
                  </a:moveTo>
                  <a:lnTo>
                    <a:pt x="1116920" y="0"/>
                  </a:lnTo>
                  <a:lnTo>
                    <a:pt x="1116920" y="1110828"/>
                  </a:lnTo>
                  <a:lnTo>
                    <a:pt x="0" y="11108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5361030" y="1936839"/>
              <a:ext cx="2007565" cy="699230"/>
            </a:xfrm>
            <a:custGeom>
              <a:avLst/>
              <a:gdLst/>
              <a:ahLst/>
              <a:cxnLst/>
              <a:rect l="l" t="t" r="r" b="b"/>
              <a:pathLst>
                <a:path w="2007565" h="699230">
                  <a:moveTo>
                    <a:pt x="0" y="0"/>
                  </a:moveTo>
                  <a:lnTo>
                    <a:pt x="2007565" y="0"/>
                  </a:lnTo>
                  <a:lnTo>
                    <a:pt x="2007565" y="699230"/>
                  </a:lnTo>
                  <a:lnTo>
                    <a:pt x="0" y="6992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93393" b="-93717"/>
              </a:stretch>
            </a:blipFill>
          </p:spPr>
        </p:sp>
        <p:grpSp>
          <p:nvGrpSpPr>
            <p:cNvPr id="14" name="Group 14"/>
            <p:cNvGrpSpPr/>
            <p:nvPr/>
          </p:nvGrpSpPr>
          <p:grpSpPr>
            <a:xfrm>
              <a:off x="14265711" y="1936839"/>
              <a:ext cx="3227010" cy="1121295"/>
              <a:chOff x="0" y="0"/>
              <a:chExt cx="812800" cy="2824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28242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82425"/>
                    </a:lnTo>
                    <a:lnTo>
                      <a:pt x="0" y="282425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812800" cy="330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14299705" y="1957310"/>
              <a:ext cx="3128276" cy="10517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Com Python iniciaremos o tratamento das transcrições feitas</a:t>
              </a:r>
            </a:p>
          </p:txBody>
        </p:sp>
        <p:sp>
          <p:nvSpPr>
            <p:cNvPr id="18" name="Freeform 18"/>
            <p:cNvSpPr/>
            <p:nvPr/>
          </p:nvSpPr>
          <p:spPr>
            <a:xfrm>
              <a:off x="17187243" y="2705277"/>
              <a:ext cx="610955" cy="607622"/>
            </a:xfrm>
            <a:custGeom>
              <a:avLst/>
              <a:gdLst/>
              <a:ahLst/>
              <a:cxnLst/>
              <a:rect l="l" t="t" r="r" b="b"/>
              <a:pathLst>
                <a:path w="610955" h="607622">
                  <a:moveTo>
                    <a:pt x="0" y="0"/>
                  </a:moveTo>
                  <a:lnTo>
                    <a:pt x="610955" y="0"/>
                  </a:lnTo>
                  <a:lnTo>
                    <a:pt x="610955" y="607622"/>
                  </a:lnTo>
                  <a:lnTo>
                    <a:pt x="0" y="6076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9" name="Group 19"/>
            <p:cNvGrpSpPr/>
            <p:nvPr/>
          </p:nvGrpSpPr>
          <p:grpSpPr>
            <a:xfrm>
              <a:off x="10514794" y="4191496"/>
              <a:ext cx="3613985" cy="2147919"/>
              <a:chOff x="0" y="0"/>
              <a:chExt cx="910269" cy="54100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910269" cy="541005"/>
              </a:xfrm>
              <a:custGeom>
                <a:avLst/>
                <a:gdLst/>
                <a:ahLst/>
                <a:cxnLst/>
                <a:rect l="l" t="t" r="r" b="b"/>
                <a:pathLst>
                  <a:path w="910269" h="541005">
                    <a:moveTo>
                      <a:pt x="0" y="0"/>
                    </a:moveTo>
                    <a:lnTo>
                      <a:pt x="910269" y="0"/>
                    </a:lnTo>
                    <a:lnTo>
                      <a:pt x="910269" y="541005"/>
                    </a:lnTo>
                    <a:lnTo>
                      <a:pt x="0" y="541005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47625"/>
                <a:ext cx="910269" cy="58863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22" name="Freeform 22"/>
            <p:cNvSpPr/>
            <p:nvPr/>
          </p:nvSpPr>
          <p:spPr>
            <a:xfrm>
              <a:off x="11747954" y="6598372"/>
              <a:ext cx="1116920" cy="1110827"/>
            </a:xfrm>
            <a:custGeom>
              <a:avLst/>
              <a:gdLst/>
              <a:ahLst/>
              <a:cxnLst/>
              <a:rect l="l" t="t" r="r" b="b"/>
              <a:pathLst>
                <a:path w="1116920" h="1110827">
                  <a:moveTo>
                    <a:pt x="0" y="0"/>
                  </a:moveTo>
                  <a:lnTo>
                    <a:pt x="1116920" y="0"/>
                  </a:lnTo>
                  <a:lnTo>
                    <a:pt x="1116920" y="1110828"/>
                  </a:lnTo>
                  <a:lnTo>
                    <a:pt x="0" y="11108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23" name="Group 23"/>
            <p:cNvGrpSpPr/>
            <p:nvPr/>
          </p:nvGrpSpPr>
          <p:grpSpPr>
            <a:xfrm>
              <a:off x="5361030" y="4284076"/>
              <a:ext cx="3613985" cy="1509662"/>
              <a:chOff x="0" y="0"/>
              <a:chExt cx="910269" cy="380245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910269" cy="380245"/>
              </a:xfrm>
              <a:custGeom>
                <a:avLst/>
                <a:gdLst/>
                <a:ahLst/>
                <a:cxnLst/>
                <a:rect l="l" t="t" r="r" b="b"/>
                <a:pathLst>
                  <a:path w="910269" h="380245">
                    <a:moveTo>
                      <a:pt x="0" y="0"/>
                    </a:moveTo>
                    <a:lnTo>
                      <a:pt x="910269" y="0"/>
                    </a:lnTo>
                    <a:lnTo>
                      <a:pt x="910269" y="380245"/>
                    </a:lnTo>
                    <a:lnTo>
                      <a:pt x="0" y="380245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910269" cy="4278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26" name="Freeform 26"/>
            <p:cNvSpPr/>
            <p:nvPr/>
          </p:nvSpPr>
          <p:spPr>
            <a:xfrm rot="-10800000">
              <a:off x="9140300" y="4784973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9"/>
                  </a:lnTo>
                  <a:lnTo>
                    <a:pt x="0" y="507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7" name="Freeform 27"/>
            <p:cNvSpPr/>
            <p:nvPr/>
          </p:nvSpPr>
          <p:spPr>
            <a:xfrm>
              <a:off x="5663037" y="6132598"/>
              <a:ext cx="1116920" cy="1110827"/>
            </a:xfrm>
            <a:custGeom>
              <a:avLst/>
              <a:gdLst/>
              <a:ahLst/>
              <a:cxnLst/>
              <a:rect l="l" t="t" r="r" b="b"/>
              <a:pathLst>
                <a:path w="1116920" h="1110827">
                  <a:moveTo>
                    <a:pt x="0" y="0"/>
                  </a:moveTo>
                  <a:lnTo>
                    <a:pt x="1116920" y="0"/>
                  </a:lnTo>
                  <a:lnTo>
                    <a:pt x="1116920" y="1110827"/>
                  </a:lnTo>
                  <a:lnTo>
                    <a:pt x="0" y="1110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8" name="Freeform 28"/>
            <p:cNvSpPr/>
            <p:nvPr/>
          </p:nvSpPr>
          <p:spPr>
            <a:xfrm>
              <a:off x="7225279" y="5984292"/>
              <a:ext cx="1407438" cy="1407438"/>
            </a:xfrm>
            <a:custGeom>
              <a:avLst/>
              <a:gdLst/>
              <a:ahLst/>
              <a:cxnLst/>
              <a:rect l="l" t="t" r="r" b="b"/>
              <a:pathLst>
                <a:path w="1407438" h="1407438">
                  <a:moveTo>
                    <a:pt x="0" y="0"/>
                  </a:moveTo>
                  <a:lnTo>
                    <a:pt x="1407438" y="0"/>
                  </a:lnTo>
                  <a:lnTo>
                    <a:pt x="1407438" y="1407438"/>
                  </a:lnTo>
                  <a:lnTo>
                    <a:pt x="0" y="1407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  <p:sp>
          <p:nvSpPr>
            <p:cNvPr id="29" name="Freeform 29"/>
            <p:cNvSpPr/>
            <p:nvPr/>
          </p:nvSpPr>
          <p:spPr>
            <a:xfrm rot="-10800000">
              <a:off x="3783304" y="4784973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9"/>
                  </a:lnTo>
                  <a:lnTo>
                    <a:pt x="0" y="507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0" name="Group 30"/>
            <p:cNvGrpSpPr/>
            <p:nvPr/>
          </p:nvGrpSpPr>
          <p:grpSpPr>
            <a:xfrm>
              <a:off x="0" y="4135771"/>
              <a:ext cx="3613985" cy="1848521"/>
              <a:chOff x="0" y="0"/>
              <a:chExt cx="910269" cy="46559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910269" cy="465594"/>
              </a:xfrm>
              <a:custGeom>
                <a:avLst/>
                <a:gdLst/>
                <a:ahLst/>
                <a:cxnLst/>
                <a:rect l="l" t="t" r="r" b="b"/>
                <a:pathLst>
                  <a:path w="910269" h="465594">
                    <a:moveTo>
                      <a:pt x="0" y="0"/>
                    </a:moveTo>
                    <a:lnTo>
                      <a:pt x="910269" y="0"/>
                    </a:lnTo>
                    <a:lnTo>
                      <a:pt x="910269" y="465594"/>
                    </a:lnTo>
                    <a:lnTo>
                      <a:pt x="0" y="465594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910269" cy="51322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33" name="Freeform 33"/>
            <p:cNvSpPr/>
            <p:nvPr/>
          </p:nvSpPr>
          <p:spPr>
            <a:xfrm rot="5400000">
              <a:off x="1202388" y="6591847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8"/>
                  </a:lnTo>
                  <a:lnTo>
                    <a:pt x="0" y="507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4" name="Group 34"/>
            <p:cNvGrpSpPr/>
            <p:nvPr/>
          </p:nvGrpSpPr>
          <p:grpSpPr>
            <a:xfrm>
              <a:off x="0" y="7749183"/>
              <a:ext cx="3613985" cy="1848521"/>
              <a:chOff x="0" y="0"/>
              <a:chExt cx="910269" cy="465595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910269" cy="465594"/>
              </a:xfrm>
              <a:custGeom>
                <a:avLst/>
                <a:gdLst/>
                <a:ahLst/>
                <a:cxnLst/>
                <a:rect l="l" t="t" r="r" b="b"/>
                <a:pathLst>
                  <a:path w="910269" h="465594">
                    <a:moveTo>
                      <a:pt x="0" y="0"/>
                    </a:moveTo>
                    <a:lnTo>
                      <a:pt x="910269" y="0"/>
                    </a:lnTo>
                    <a:lnTo>
                      <a:pt x="910269" y="465594"/>
                    </a:lnTo>
                    <a:lnTo>
                      <a:pt x="0" y="465594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910269" cy="51322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37" name="Freeform 37"/>
            <p:cNvSpPr/>
            <p:nvPr/>
          </p:nvSpPr>
          <p:spPr>
            <a:xfrm>
              <a:off x="3613985" y="7749183"/>
              <a:ext cx="1857390" cy="1829529"/>
            </a:xfrm>
            <a:custGeom>
              <a:avLst/>
              <a:gdLst/>
              <a:ahLst/>
              <a:cxnLst/>
              <a:rect l="l" t="t" r="r" b="b"/>
              <a:pathLst>
                <a:path w="1857390" h="1829529">
                  <a:moveTo>
                    <a:pt x="0" y="0"/>
                  </a:moveTo>
                  <a:lnTo>
                    <a:pt x="1857390" y="0"/>
                  </a:lnTo>
                  <a:lnTo>
                    <a:pt x="1857390" y="1829529"/>
                  </a:lnTo>
                  <a:lnTo>
                    <a:pt x="0" y="18295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  <p:sp>
          <p:nvSpPr>
            <p:cNvPr id="38" name="Freeform 38"/>
            <p:cNvSpPr/>
            <p:nvPr/>
          </p:nvSpPr>
          <p:spPr>
            <a:xfrm>
              <a:off x="5471375" y="8428623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9"/>
                  </a:lnTo>
                  <a:lnTo>
                    <a:pt x="0" y="507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9" name="Group 39"/>
            <p:cNvGrpSpPr/>
            <p:nvPr/>
          </p:nvGrpSpPr>
          <p:grpSpPr>
            <a:xfrm>
              <a:off x="7333307" y="7758297"/>
              <a:ext cx="3613985" cy="1848521"/>
              <a:chOff x="0" y="0"/>
              <a:chExt cx="910269" cy="46559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910269" cy="465594"/>
              </a:xfrm>
              <a:custGeom>
                <a:avLst/>
                <a:gdLst/>
                <a:ahLst/>
                <a:cxnLst/>
                <a:rect l="l" t="t" r="r" b="b"/>
                <a:pathLst>
                  <a:path w="910269" h="465594">
                    <a:moveTo>
                      <a:pt x="0" y="0"/>
                    </a:moveTo>
                    <a:lnTo>
                      <a:pt x="910269" y="0"/>
                    </a:lnTo>
                    <a:lnTo>
                      <a:pt x="910269" y="465594"/>
                    </a:lnTo>
                    <a:lnTo>
                      <a:pt x="0" y="465594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47625"/>
                <a:ext cx="910269" cy="51322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42" name="Freeform 42"/>
            <p:cNvSpPr/>
            <p:nvPr/>
          </p:nvSpPr>
          <p:spPr>
            <a:xfrm>
              <a:off x="11339413" y="8266954"/>
              <a:ext cx="1561917" cy="956674"/>
            </a:xfrm>
            <a:custGeom>
              <a:avLst/>
              <a:gdLst/>
              <a:ahLst/>
              <a:cxnLst/>
              <a:rect l="l" t="t" r="r" b="b"/>
              <a:pathLst>
                <a:path w="1561917" h="956674">
                  <a:moveTo>
                    <a:pt x="0" y="0"/>
                  </a:moveTo>
                  <a:lnTo>
                    <a:pt x="1561917" y="0"/>
                  </a:lnTo>
                  <a:lnTo>
                    <a:pt x="1561917" y="956675"/>
                  </a:lnTo>
                  <a:lnTo>
                    <a:pt x="0" y="956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43" name="Group 43"/>
            <p:cNvGrpSpPr/>
            <p:nvPr/>
          </p:nvGrpSpPr>
          <p:grpSpPr>
            <a:xfrm>
              <a:off x="10713992" y="0"/>
              <a:ext cx="3310251" cy="1395763"/>
              <a:chOff x="0" y="0"/>
              <a:chExt cx="833766" cy="351556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33766" cy="351556"/>
              </a:xfrm>
              <a:custGeom>
                <a:avLst/>
                <a:gdLst/>
                <a:ahLst/>
                <a:cxnLst/>
                <a:rect l="l" t="t" r="r" b="b"/>
                <a:pathLst>
                  <a:path w="833766" h="351556">
                    <a:moveTo>
                      <a:pt x="0" y="0"/>
                    </a:moveTo>
                    <a:lnTo>
                      <a:pt x="833766" y="0"/>
                    </a:lnTo>
                    <a:lnTo>
                      <a:pt x="833766" y="351556"/>
                    </a:lnTo>
                    <a:lnTo>
                      <a:pt x="0" y="351556"/>
                    </a:lnTo>
                    <a:close/>
                  </a:path>
                </a:pathLst>
              </a:custGeom>
              <a:solidFill>
                <a:srgbClr val="CDFFF3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33766" cy="39918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46" name="Freeform 46"/>
            <p:cNvSpPr/>
            <p:nvPr/>
          </p:nvSpPr>
          <p:spPr>
            <a:xfrm rot="-10800000">
              <a:off x="14755574" y="4730181"/>
              <a:ext cx="1209210" cy="507868"/>
            </a:xfrm>
            <a:custGeom>
              <a:avLst/>
              <a:gdLst/>
              <a:ahLst/>
              <a:cxnLst/>
              <a:rect l="l" t="t" r="r" b="b"/>
              <a:pathLst>
                <a:path w="1209210" h="507868">
                  <a:moveTo>
                    <a:pt x="0" y="0"/>
                  </a:moveTo>
                  <a:lnTo>
                    <a:pt x="1209210" y="0"/>
                  </a:lnTo>
                  <a:lnTo>
                    <a:pt x="1209210" y="507868"/>
                  </a:lnTo>
                  <a:lnTo>
                    <a:pt x="0" y="507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7" name="AutoShape 47"/>
            <p:cNvSpPr/>
            <p:nvPr/>
          </p:nvSpPr>
          <p:spPr>
            <a:xfrm flipV="1">
              <a:off x="15964784" y="3496969"/>
              <a:ext cx="0" cy="1550890"/>
            </a:xfrm>
            <a:prstGeom prst="line">
              <a:avLst/>
            </a:prstGeom>
            <a:ln w="139439" cap="flat">
              <a:solidFill>
                <a:srgbClr val="07B7AD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8" name="Freeform 48"/>
            <p:cNvSpPr/>
            <p:nvPr/>
          </p:nvSpPr>
          <p:spPr>
            <a:xfrm rot="5400000">
              <a:off x="15437753" y="917232"/>
              <a:ext cx="988283" cy="415079"/>
            </a:xfrm>
            <a:custGeom>
              <a:avLst/>
              <a:gdLst/>
              <a:ahLst/>
              <a:cxnLst/>
              <a:rect l="l" t="t" r="r" b="b"/>
              <a:pathLst>
                <a:path w="988283" h="415079">
                  <a:moveTo>
                    <a:pt x="0" y="0"/>
                  </a:moveTo>
                  <a:lnTo>
                    <a:pt x="988282" y="0"/>
                  </a:lnTo>
                  <a:lnTo>
                    <a:pt x="988282" y="415079"/>
                  </a:lnTo>
                  <a:lnTo>
                    <a:pt x="0" y="415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9" name="AutoShape 49"/>
            <p:cNvSpPr/>
            <p:nvPr/>
          </p:nvSpPr>
          <p:spPr>
            <a:xfrm flipH="1">
              <a:off x="14940791" y="630630"/>
              <a:ext cx="1043201" cy="0"/>
            </a:xfrm>
            <a:prstGeom prst="line">
              <a:avLst/>
            </a:prstGeom>
            <a:ln w="119519" cap="flat">
              <a:solidFill>
                <a:srgbClr val="07B7AD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0" name="Freeform 50"/>
            <p:cNvSpPr/>
            <p:nvPr/>
          </p:nvSpPr>
          <p:spPr>
            <a:xfrm>
              <a:off x="12149062" y="1532354"/>
              <a:ext cx="614281" cy="1309514"/>
            </a:xfrm>
            <a:custGeom>
              <a:avLst/>
              <a:gdLst/>
              <a:ahLst/>
              <a:cxnLst/>
              <a:rect l="l" t="t" r="r" b="b"/>
              <a:pathLst>
                <a:path w="614281" h="1309514">
                  <a:moveTo>
                    <a:pt x="0" y="0"/>
                  </a:moveTo>
                  <a:lnTo>
                    <a:pt x="614281" y="0"/>
                  </a:lnTo>
                  <a:lnTo>
                    <a:pt x="614281" y="1309514"/>
                  </a:lnTo>
                  <a:lnTo>
                    <a:pt x="0" y="13095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1" name="TextBox 51"/>
            <p:cNvSpPr txBox="1"/>
            <p:nvPr/>
          </p:nvSpPr>
          <p:spPr>
            <a:xfrm>
              <a:off x="585763" y="586272"/>
              <a:ext cx="2408427" cy="368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06"/>
                </a:lnSpc>
              </a:pPr>
              <a:r>
                <a:rPr lang="en-US" sz="1718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Áudios da TOTVS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5838777" y="554608"/>
              <a:ext cx="2773004" cy="334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Transcrição dos áudios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0713992" y="4211967"/>
              <a:ext cx="3257755" cy="21274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Com o pré-processamento </a:t>
              </a:r>
            </a:p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realizado, iniciaremos os treinamentos com nosso modelo, separando em base de teste e base de treino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5539145" y="4319453"/>
              <a:ext cx="3257755" cy="1410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Uma vez treinado, o modelo estará pronto para desenvolver com exatidão o cálculo do nosso NPS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157032" y="4383404"/>
              <a:ext cx="3257755" cy="1410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Já com todas as etapas concluídas, adicionamos mais dados sobre os clientes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98145" y="8092910"/>
              <a:ext cx="3417695" cy="10517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Contendo todos os dados, desenvolvemos dashboards interativos e relatórios  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7431452" y="7944493"/>
              <a:ext cx="3417695" cy="1410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Por fim, chegamos no usuário final, que irá consumir as informações para tomada de decisão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10820696" y="146713"/>
              <a:ext cx="3096844" cy="10517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8"/>
                </a:lnSpc>
              </a:pPr>
              <a:r>
                <a:rPr lang="en-US" sz="1549" b="1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Armazenamos as transcrições no MongoDB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1753199" y="2866955"/>
              <a:ext cx="1406007" cy="344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6"/>
                </a:lnSpc>
              </a:pPr>
              <a:r>
                <a:rPr lang="en-US" sz="1547">
                  <a:solidFill>
                    <a:srgbClr val="FFFFFF"/>
                  </a:solidFill>
                  <a:latin typeface="DejaVu Serif"/>
                  <a:ea typeface="DejaVu Serif"/>
                  <a:cs typeface="DejaVu Serif"/>
                  <a:sym typeface="DejaVu Serif"/>
                </a:rPr>
                <a:t>Mongo DB</a:t>
              </a:r>
            </a:p>
          </p:txBody>
        </p:sp>
      </p:grpSp>
      <p:sp>
        <p:nvSpPr>
          <p:cNvPr id="60" name="TextBox 60"/>
          <p:cNvSpPr txBox="1"/>
          <p:nvPr/>
        </p:nvSpPr>
        <p:spPr>
          <a:xfrm>
            <a:off x="3592056" y="457200"/>
            <a:ext cx="11103889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ARQUITETURA DA SOLUÇÃO</a:t>
            </a:r>
          </a:p>
        </p:txBody>
      </p:sp>
      <p:sp>
        <p:nvSpPr>
          <p:cNvPr id="61" name="TextBox 8">
            <a:extLst>
              <a:ext uri="{FF2B5EF4-FFF2-40B4-BE49-F238E27FC236}">
                <a16:creationId xmlns:a16="http://schemas.microsoft.com/office/drawing/2014/main" id="{9C560DFD-D638-454D-925E-92C2ECFA4C25}"/>
              </a:ext>
            </a:extLst>
          </p:cNvPr>
          <p:cNvSpPr txBox="1"/>
          <p:nvPr/>
        </p:nvSpPr>
        <p:spPr>
          <a:xfrm>
            <a:off x="17297400" y="9397999"/>
            <a:ext cx="645713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chemeClr val="bg1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357705" y="7637029"/>
            <a:ext cx="4136867" cy="4136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97401" y="9398000"/>
            <a:ext cx="645712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975784" y="266700"/>
            <a:ext cx="6336432" cy="1028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DASHBOARD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841C9D-2F53-41CF-8736-7F4320130E9D}"/>
              </a:ext>
            </a:extLst>
          </p:cNvPr>
          <p:cNvSpPr txBox="1"/>
          <p:nvPr/>
        </p:nvSpPr>
        <p:spPr>
          <a:xfrm>
            <a:off x="7412253" y="1866972"/>
            <a:ext cx="304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hlinkClick r:id="rId2"/>
              </a:rPr>
              <a:t>ACESSE AQUI O DASHBOARD!</a:t>
            </a:r>
            <a:endParaRPr lang="pt-B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CC342D-24F0-46D0-BDA7-AD2146CA1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85697"/>
            <a:ext cx="8479053" cy="43439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5AE1C6-6FAC-49BC-A17A-4856D0A8B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3181452"/>
            <a:ext cx="8271933" cy="43482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33CD21-5860-49F3-86B9-DBE0253624E3}"/>
              </a:ext>
            </a:extLst>
          </p:cNvPr>
          <p:cNvSpPr txBox="1"/>
          <p:nvPr/>
        </p:nvSpPr>
        <p:spPr>
          <a:xfrm>
            <a:off x="7410450" y="8420028"/>
            <a:ext cx="3467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hlinkClick r:id="rId5"/>
              </a:rPr>
              <a:t>ACESSE AQUI A DOCUMENTAÇÃO!</a:t>
            </a:r>
            <a:endParaRPr lang="pt-BR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65939" y="8537805"/>
            <a:ext cx="3803190" cy="38031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CDFFF3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0194289"/>
            <a:ext cx="18814805" cy="92711"/>
            <a:chOff x="0" y="0"/>
            <a:chExt cx="4955340" cy="244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955339" cy="24418"/>
            </a:xfrm>
            <a:custGeom>
              <a:avLst/>
              <a:gdLst/>
              <a:ahLst/>
              <a:cxnLst/>
              <a:rect l="l" t="t" r="r" b="b"/>
              <a:pathLst>
                <a:path w="4955339" h="24418">
                  <a:moveTo>
                    <a:pt x="0" y="0"/>
                  </a:moveTo>
                  <a:lnTo>
                    <a:pt x="4955339" y="0"/>
                  </a:lnTo>
                  <a:lnTo>
                    <a:pt x="4955339" y="24418"/>
                  </a:lnTo>
                  <a:lnTo>
                    <a:pt x="0" y="24418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955340" cy="62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177402" y="1123950"/>
            <a:ext cx="14764801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REFERÊNCIAS BIBLIOGRÁFICAS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516475" y="9398000"/>
            <a:ext cx="426637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18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52400" y="10247095"/>
            <a:ext cx="18814805" cy="192305"/>
            <a:chOff x="0" y="0"/>
            <a:chExt cx="4955340" cy="5064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955339" cy="50648"/>
            </a:xfrm>
            <a:custGeom>
              <a:avLst/>
              <a:gdLst/>
              <a:ahLst/>
              <a:cxnLst/>
              <a:rect l="l" t="t" r="r" b="b"/>
              <a:pathLst>
                <a:path w="4955339" h="50648">
                  <a:moveTo>
                    <a:pt x="0" y="0"/>
                  </a:moveTo>
                  <a:lnTo>
                    <a:pt x="4955339" y="0"/>
                  </a:lnTo>
                  <a:lnTo>
                    <a:pt x="4955339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955340" cy="88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71525" y="2920682"/>
            <a:ext cx="16744950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 que é NPS: Net Promoter Score, o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indicador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lealdade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clientes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SoluCX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Disponível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: https://solucx.com.br/blog/o-que-e-nps-net-promoter-score/.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Acesso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: 21 de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abril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de 2024.</a:t>
            </a:r>
          </a:p>
          <a:p>
            <a:pPr algn="just">
              <a:lnSpc>
                <a:spcPts val="4200"/>
              </a:lnSpc>
            </a:pPr>
            <a:endParaRPr lang="en-US" sz="3000"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4200"/>
              </a:lnSpc>
            </a:pP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NPS: o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método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que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nasceu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Harvard e se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tornou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indispensável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no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varejo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SoluCX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Disponível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: </a:t>
            </a:r>
            <a:r>
              <a:rPr lang="en-US" sz="3000">
                <a:latin typeface="Garet"/>
                <a:ea typeface="Garet"/>
                <a:cs typeface="Garet"/>
                <a:sym typeface="Garet"/>
                <a:hlinkClick r:id="rId2" tooltip="https://solucx.com.br/blog/nps-o-metodo-que-nasceu-em-harvard-e-se-tornou-indispensavel-no-varejo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https://solucx.com.br/blog/nps-o-metodo-que-nasceu-em-harvard-e-se-tornou-indispensavel-no-varejo/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Acesso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: 21 de </a:t>
            </a:r>
            <a:r>
              <a:rPr lang="en-US" sz="3000" err="1">
                <a:latin typeface="Garet"/>
                <a:ea typeface="Garet"/>
                <a:cs typeface="Garet"/>
                <a:sym typeface="Garet"/>
              </a:rPr>
              <a:t>abril</a:t>
            </a:r>
            <a:r>
              <a:rPr lang="en-US" sz="3000">
                <a:latin typeface="Garet"/>
                <a:ea typeface="Garet"/>
                <a:cs typeface="Garet"/>
                <a:sym typeface="Garet"/>
              </a:rPr>
              <a:t> de 2024.</a:t>
            </a: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4200"/>
              </a:lnSpc>
            </a:pP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Speechmatics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. </a:t>
            </a: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Disponível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https://www.speechmatics.com/. </a:t>
            </a: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Acesso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em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30 de </a:t>
            </a:r>
            <a:r>
              <a:rPr lang="en-US" sz="3000" err="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abril</a:t>
            </a: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de 2024.</a:t>
            </a: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75918" y="793769"/>
            <a:ext cx="633545" cy="300142"/>
          </a:xfrm>
          <a:custGeom>
            <a:avLst/>
            <a:gdLst/>
            <a:ahLst/>
            <a:cxnLst/>
            <a:rect l="l" t="t" r="r" b="b"/>
            <a:pathLst>
              <a:path w="633545" h="300142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60657" y="3697982"/>
            <a:ext cx="14166687" cy="2066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35"/>
              </a:lnSpc>
            </a:pPr>
            <a:r>
              <a:rPr lang="en-US" sz="12025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OBRIGADO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515716"/>
            <a:ext cx="1747922" cy="856248"/>
            <a:chOff x="0" y="0"/>
            <a:chExt cx="2330562" cy="114166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41664" cy="1141664"/>
            </a:xfrm>
            <a:custGeom>
              <a:avLst/>
              <a:gdLst/>
              <a:ahLst/>
              <a:cxnLst/>
              <a:rect l="l" t="t" r="r" b="b"/>
              <a:pathLst>
                <a:path w="1141664" h="1141664">
                  <a:moveTo>
                    <a:pt x="0" y="0"/>
                  </a:moveTo>
                  <a:lnTo>
                    <a:pt x="1141664" y="0"/>
                  </a:lnTo>
                  <a:lnTo>
                    <a:pt x="1141664" y="1141664"/>
                  </a:lnTo>
                  <a:lnTo>
                    <a:pt x="0" y="11416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193985" y="327144"/>
              <a:ext cx="1136578" cy="515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52"/>
                </a:lnSpc>
              </a:pPr>
              <a:r>
                <a:rPr lang="en-US" sz="1481" b="1" spc="108">
                  <a:solidFill>
                    <a:srgbClr val="98E0E5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ECHO</a:t>
              </a:r>
            </a:p>
            <a:p>
              <a:pPr algn="l">
                <a:lnSpc>
                  <a:spcPts val="1452"/>
                </a:lnSpc>
              </a:pPr>
              <a:r>
                <a:rPr lang="en-US" sz="1481" b="1" spc="108">
                  <a:solidFill>
                    <a:srgbClr val="98E0E5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SCRIPT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-5400000">
            <a:off x="13251863" y="3200764"/>
            <a:ext cx="7315200" cy="3657600"/>
          </a:xfrm>
          <a:custGeom>
            <a:avLst/>
            <a:gdLst/>
            <a:ahLst/>
            <a:cxnLst/>
            <a:rect l="l" t="t" r="r" b="b"/>
            <a:pathLst>
              <a:path w="7315200" h="3657600">
                <a:moveTo>
                  <a:pt x="0" y="0"/>
                </a:moveTo>
                <a:lnTo>
                  <a:pt x="7315200" y="0"/>
                </a:lnTo>
                <a:lnTo>
                  <a:pt x="7315200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0" y="5887038"/>
            <a:ext cx="4399962" cy="4399962"/>
          </a:xfrm>
          <a:custGeom>
            <a:avLst/>
            <a:gdLst/>
            <a:ahLst/>
            <a:cxnLst/>
            <a:rect l="l" t="t" r="r" b="b"/>
            <a:pathLst>
              <a:path w="4399962" h="4399962">
                <a:moveTo>
                  <a:pt x="4399962" y="0"/>
                </a:moveTo>
                <a:lnTo>
                  <a:pt x="0" y="0"/>
                </a:lnTo>
                <a:lnTo>
                  <a:pt x="0" y="4399962"/>
                </a:lnTo>
                <a:lnTo>
                  <a:pt x="4399962" y="4399962"/>
                </a:lnTo>
                <a:lnTo>
                  <a:pt x="4399962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893576" y="5404223"/>
            <a:ext cx="8500847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</a:pPr>
            <a:r>
              <a:rPr lang="en-US" sz="3999" b="1" spc="295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PELA SUA ATENÇÃO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373601" y="9398000"/>
            <a:ext cx="569512" cy="406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7292" y="1163436"/>
            <a:ext cx="9893415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50"/>
              </a:lnSpc>
            </a:pPr>
            <a:r>
              <a:rPr lang="en-US" sz="7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ITINERÁRIO</a:t>
            </a:r>
          </a:p>
        </p:txBody>
      </p:sp>
      <p:sp>
        <p:nvSpPr>
          <p:cNvPr id="3" name="Freeform 3"/>
          <p:cNvSpPr/>
          <p:nvPr/>
        </p:nvSpPr>
        <p:spPr>
          <a:xfrm rot="9092986">
            <a:off x="4305082" y="2508768"/>
            <a:ext cx="10237509" cy="7259324"/>
          </a:xfrm>
          <a:custGeom>
            <a:avLst/>
            <a:gdLst/>
            <a:ahLst/>
            <a:cxnLst/>
            <a:rect l="l" t="t" r="r" b="b"/>
            <a:pathLst>
              <a:path w="10237509" h="7259324">
                <a:moveTo>
                  <a:pt x="0" y="0"/>
                </a:moveTo>
                <a:lnTo>
                  <a:pt x="10237509" y="0"/>
                </a:lnTo>
                <a:lnTo>
                  <a:pt x="10237509" y="7259325"/>
                </a:lnTo>
                <a:lnTo>
                  <a:pt x="0" y="72593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37134" y="2899393"/>
            <a:ext cx="2846972" cy="3701064"/>
          </a:xfrm>
          <a:custGeom>
            <a:avLst/>
            <a:gdLst/>
            <a:ahLst/>
            <a:cxnLst/>
            <a:rect l="l" t="t" r="r" b="b"/>
            <a:pathLst>
              <a:path w="2846972" h="3701064">
                <a:moveTo>
                  <a:pt x="0" y="0"/>
                </a:moveTo>
                <a:lnTo>
                  <a:pt x="2846972" y="0"/>
                </a:lnTo>
                <a:lnTo>
                  <a:pt x="2846972" y="3701064"/>
                </a:lnTo>
                <a:lnTo>
                  <a:pt x="0" y="370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65475" y="4245297"/>
            <a:ext cx="2846972" cy="3701064"/>
          </a:xfrm>
          <a:custGeom>
            <a:avLst/>
            <a:gdLst/>
            <a:ahLst/>
            <a:cxnLst/>
            <a:rect l="l" t="t" r="r" b="b"/>
            <a:pathLst>
              <a:path w="2846972" h="3701064">
                <a:moveTo>
                  <a:pt x="0" y="0"/>
                </a:moveTo>
                <a:lnTo>
                  <a:pt x="2846972" y="0"/>
                </a:lnTo>
                <a:lnTo>
                  <a:pt x="2846972" y="3701064"/>
                </a:lnTo>
                <a:lnTo>
                  <a:pt x="0" y="370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060250" y="4245297"/>
            <a:ext cx="2846972" cy="3701064"/>
          </a:xfrm>
          <a:custGeom>
            <a:avLst/>
            <a:gdLst/>
            <a:ahLst/>
            <a:cxnLst/>
            <a:rect l="l" t="t" r="r" b="b"/>
            <a:pathLst>
              <a:path w="2846972" h="3701064">
                <a:moveTo>
                  <a:pt x="0" y="0"/>
                </a:moveTo>
                <a:lnTo>
                  <a:pt x="2846973" y="0"/>
                </a:lnTo>
                <a:lnTo>
                  <a:pt x="2846973" y="3701064"/>
                </a:lnTo>
                <a:lnTo>
                  <a:pt x="0" y="370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003894" y="3223243"/>
            <a:ext cx="2846972" cy="3701064"/>
          </a:xfrm>
          <a:custGeom>
            <a:avLst/>
            <a:gdLst/>
            <a:ahLst/>
            <a:cxnLst/>
            <a:rect l="l" t="t" r="r" b="b"/>
            <a:pathLst>
              <a:path w="2846972" h="3701064">
                <a:moveTo>
                  <a:pt x="0" y="0"/>
                </a:moveTo>
                <a:lnTo>
                  <a:pt x="2846972" y="0"/>
                </a:lnTo>
                <a:lnTo>
                  <a:pt x="2846972" y="3701064"/>
                </a:lnTo>
                <a:lnTo>
                  <a:pt x="0" y="37010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5960658" y="4553161"/>
            <a:ext cx="2246788" cy="2229933"/>
            <a:chOff x="0" y="0"/>
            <a:chExt cx="876769" cy="8701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6769" cy="870192"/>
            </a:xfrm>
            <a:custGeom>
              <a:avLst/>
              <a:gdLst/>
              <a:ahLst/>
              <a:cxnLst/>
              <a:rect l="l" t="t" r="r" b="b"/>
              <a:pathLst>
                <a:path w="876769" h="870192">
                  <a:moveTo>
                    <a:pt x="438384" y="0"/>
                  </a:moveTo>
                  <a:cubicBezTo>
                    <a:pt x="196271" y="0"/>
                    <a:pt x="0" y="194799"/>
                    <a:pt x="0" y="435096"/>
                  </a:cubicBezTo>
                  <a:cubicBezTo>
                    <a:pt x="0" y="675393"/>
                    <a:pt x="196271" y="870192"/>
                    <a:pt x="438384" y="870192"/>
                  </a:cubicBezTo>
                  <a:cubicBezTo>
                    <a:pt x="680498" y="870192"/>
                    <a:pt x="876769" y="675393"/>
                    <a:pt x="876769" y="435096"/>
                  </a:cubicBezTo>
                  <a:cubicBezTo>
                    <a:pt x="876769" y="194799"/>
                    <a:pt x="680498" y="0"/>
                    <a:pt x="438384" y="0"/>
                  </a:cubicBezTo>
                  <a:close/>
                </a:path>
              </a:pathLst>
            </a:custGeom>
            <a:solidFill>
              <a:srgbClr val="FDFEF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82197" y="5380"/>
              <a:ext cx="712375" cy="7832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54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353795" y="6867266"/>
            <a:ext cx="3013650" cy="54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4"/>
              </a:lnSpc>
            </a:pPr>
            <a:r>
              <a:rPr lang="en-US" sz="3002" b="1" spc="-75">
                <a:solidFill>
                  <a:srgbClr val="123B39"/>
                </a:solidFill>
                <a:latin typeface="Garet Bold"/>
                <a:ea typeface="Garet Bold"/>
                <a:cs typeface="Garet Bold"/>
                <a:sym typeface="Garet Bold"/>
              </a:rPr>
              <a:t>Sprint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82136" y="8144175"/>
            <a:ext cx="3013650" cy="54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4"/>
              </a:lnSpc>
            </a:pPr>
            <a:r>
              <a:rPr lang="en-US" sz="3002" b="1" spc="-75">
                <a:solidFill>
                  <a:srgbClr val="123B39"/>
                </a:solidFill>
                <a:latin typeface="Garet Bold"/>
                <a:ea typeface="Garet Bold"/>
                <a:cs typeface="Garet Bold"/>
                <a:sym typeface="Garet Bold"/>
              </a:rPr>
              <a:t>Sprint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76911" y="8144175"/>
            <a:ext cx="3013650" cy="54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4"/>
              </a:lnSpc>
            </a:pPr>
            <a:r>
              <a:rPr lang="en-US" sz="3002" b="1" spc="-75">
                <a:solidFill>
                  <a:srgbClr val="123B39"/>
                </a:solidFill>
                <a:latin typeface="Garet Bold"/>
                <a:ea typeface="Garet Bold"/>
                <a:cs typeface="Garet Bold"/>
                <a:sym typeface="Garet Bold"/>
              </a:rPr>
              <a:t>Sprint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003894" y="7220796"/>
            <a:ext cx="3013650" cy="54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4"/>
              </a:lnSpc>
            </a:pPr>
            <a:r>
              <a:rPr lang="en-US" sz="3002" b="1" spc="-75">
                <a:solidFill>
                  <a:srgbClr val="123B39"/>
                </a:solidFill>
                <a:latin typeface="Garet Bold"/>
                <a:ea typeface="Garet Bold"/>
                <a:cs typeface="Garet Bold"/>
                <a:sym typeface="Garet Bold"/>
              </a:rPr>
              <a:t>Sprint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759067" y="3217539"/>
            <a:ext cx="2203106" cy="2229933"/>
            <a:chOff x="0" y="0"/>
            <a:chExt cx="877603" cy="88828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77603" cy="888289"/>
            </a:xfrm>
            <a:custGeom>
              <a:avLst/>
              <a:gdLst/>
              <a:ahLst/>
              <a:cxnLst/>
              <a:rect l="l" t="t" r="r" b="b"/>
              <a:pathLst>
                <a:path w="877603" h="888289">
                  <a:moveTo>
                    <a:pt x="438801" y="0"/>
                  </a:moveTo>
                  <a:cubicBezTo>
                    <a:pt x="196458" y="0"/>
                    <a:pt x="0" y="198850"/>
                    <a:pt x="0" y="444145"/>
                  </a:cubicBezTo>
                  <a:cubicBezTo>
                    <a:pt x="0" y="689439"/>
                    <a:pt x="196458" y="888289"/>
                    <a:pt x="438801" y="888289"/>
                  </a:cubicBezTo>
                  <a:cubicBezTo>
                    <a:pt x="681145" y="888289"/>
                    <a:pt x="877603" y="689439"/>
                    <a:pt x="877603" y="444145"/>
                  </a:cubicBezTo>
                  <a:cubicBezTo>
                    <a:pt x="877603" y="198850"/>
                    <a:pt x="681145" y="0"/>
                    <a:pt x="438801" y="0"/>
                  </a:cubicBezTo>
                  <a:close/>
                </a:path>
              </a:pathLst>
            </a:custGeom>
            <a:solidFill>
              <a:srgbClr val="FDFEFE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82275" y="7077"/>
              <a:ext cx="713052" cy="797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54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527126" y="3463509"/>
            <a:ext cx="666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112838"/>
                </a:solidFill>
                <a:latin typeface="Garet Bold"/>
                <a:ea typeface="Garet Bold"/>
                <a:cs typeface="Garet Bold"/>
                <a:sym typeface="Garet Bold"/>
              </a:rPr>
              <a:t>1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363876" y="4553161"/>
            <a:ext cx="2203106" cy="2229933"/>
            <a:chOff x="0" y="0"/>
            <a:chExt cx="877603" cy="88828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77603" cy="888289"/>
            </a:xfrm>
            <a:custGeom>
              <a:avLst/>
              <a:gdLst/>
              <a:ahLst/>
              <a:cxnLst/>
              <a:rect l="l" t="t" r="r" b="b"/>
              <a:pathLst>
                <a:path w="877603" h="888289">
                  <a:moveTo>
                    <a:pt x="438801" y="0"/>
                  </a:moveTo>
                  <a:cubicBezTo>
                    <a:pt x="196458" y="0"/>
                    <a:pt x="0" y="198850"/>
                    <a:pt x="0" y="444145"/>
                  </a:cubicBezTo>
                  <a:cubicBezTo>
                    <a:pt x="0" y="689439"/>
                    <a:pt x="196458" y="888289"/>
                    <a:pt x="438801" y="888289"/>
                  </a:cubicBezTo>
                  <a:cubicBezTo>
                    <a:pt x="681145" y="888289"/>
                    <a:pt x="877603" y="689439"/>
                    <a:pt x="877603" y="444145"/>
                  </a:cubicBezTo>
                  <a:cubicBezTo>
                    <a:pt x="877603" y="198850"/>
                    <a:pt x="681145" y="0"/>
                    <a:pt x="438801" y="0"/>
                  </a:cubicBezTo>
                  <a:close/>
                </a:path>
              </a:pathLst>
            </a:custGeom>
            <a:solidFill>
              <a:srgbClr val="FDFEFE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82275" y="7077"/>
              <a:ext cx="713052" cy="797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54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108573" y="4810935"/>
            <a:ext cx="666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112838"/>
                </a:solidFill>
                <a:latin typeface="Garet Bold"/>
                <a:ea typeface="Garet Bold"/>
                <a:cs typeface="Garet Bold"/>
                <a:sym typeface="Garet Bold"/>
              </a:rPr>
              <a:t>3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4288348" y="3547750"/>
            <a:ext cx="2240585" cy="2229933"/>
            <a:chOff x="0" y="0"/>
            <a:chExt cx="892533" cy="88828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92533" cy="888289"/>
            </a:xfrm>
            <a:custGeom>
              <a:avLst/>
              <a:gdLst/>
              <a:ahLst/>
              <a:cxnLst/>
              <a:rect l="l" t="t" r="r" b="b"/>
              <a:pathLst>
                <a:path w="892533" h="888289">
                  <a:moveTo>
                    <a:pt x="446266" y="0"/>
                  </a:moveTo>
                  <a:cubicBezTo>
                    <a:pt x="199800" y="0"/>
                    <a:pt x="0" y="198850"/>
                    <a:pt x="0" y="444145"/>
                  </a:cubicBezTo>
                  <a:cubicBezTo>
                    <a:pt x="0" y="689439"/>
                    <a:pt x="199800" y="888289"/>
                    <a:pt x="446266" y="888289"/>
                  </a:cubicBezTo>
                  <a:cubicBezTo>
                    <a:pt x="692732" y="888289"/>
                    <a:pt x="892533" y="689439"/>
                    <a:pt x="892533" y="444145"/>
                  </a:cubicBezTo>
                  <a:cubicBezTo>
                    <a:pt x="892533" y="198850"/>
                    <a:pt x="692732" y="0"/>
                    <a:pt x="446266" y="0"/>
                  </a:cubicBezTo>
                  <a:close/>
                </a:path>
              </a:pathLst>
            </a:custGeom>
            <a:solidFill>
              <a:srgbClr val="FDFEFE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83675" y="7077"/>
              <a:ext cx="725183" cy="797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54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986571" y="3793719"/>
            <a:ext cx="67651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112838"/>
                </a:solidFill>
                <a:latin typeface="Garet Bold"/>
                <a:ea typeface="Garet Bold"/>
                <a:cs typeface="Garet Bold"/>
                <a:sym typeface="Garet Bold"/>
              </a:rPr>
              <a:t>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713798" y="4810935"/>
            <a:ext cx="666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112838"/>
                </a:solidFill>
                <a:latin typeface="Garet Bold"/>
                <a:ea typeface="Garet Bold"/>
                <a:cs typeface="Garet Bold"/>
                <a:sym typeface="Garet Bold"/>
              </a:rPr>
              <a:t>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64948" y="474424"/>
            <a:ext cx="7158103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75"/>
              </a:lnSpc>
            </a:pPr>
            <a:r>
              <a:rPr lang="en-US" sz="7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CONTEÚDO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536207" y="3062780"/>
            <a:ext cx="969409" cy="986123"/>
            <a:chOff x="0" y="0"/>
            <a:chExt cx="812800" cy="8268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07951" y="2323851"/>
            <a:ext cx="969409" cy="986123"/>
            <a:chOff x="0" y="0"/>
            <a:chExt cx="812800" cy="8268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05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653713" y="3241426"/>
            <a:ext cx="969409" cy="986123"/>
            <a:chOff x="0" y="0"/>
            <a:chExt cx="812800" cy="82681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06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67614" y="2495301"/>
            <a:ext cx="214643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Integrantes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484991" y="2023163"/>
            <a:ext cx="253524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Problema a ser resolvido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389017" y="1760299"/>
            <a:ext cx="180727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Logotipo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76998" y="2134949"/>
            <a:ext cx="2946054" cy="842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9"/>
              </a:lnSpc>
            </a:pPr>
            <a:r>
              <a:rPr lang="en-US" sz="2442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Contextualização do problema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049503" y="8631253"/>
            <a:ext cx="969409" cy="986123"/>
            <a:chOff x="0" y="0"/>
            <a:chExt cx="812800" cy="82681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15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886202" y="4745665"/>
            <a:ext cx="969409" cy="986123"/>
            <a:chOff x="0" y="0"/>
            <a:chExt cx="812800" cy="82681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12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382936" y="5410176"/>
            <a:ext cx="388643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Impacto da solução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52530" y="4816451"/>
            <a:ext cx="36145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Proposta de solução 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6237318" y="8332834"/>
            <a:ext cx="969409" cy="986123"/>
            <a:chOff x="0" y="0"/>
            <a:chExt cx="812800" cy="82681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19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2307664" y="6864142"/>
            <a:ext cx="225914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Referências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491912" y="4086913"/>
            <a:ext cx="36145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Benefícios esperados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9841451" y="6138188"/>
            <a:ext cx="969409" cy="986123"/>
            <a:chOff x="0" y="0"/>
            <a:chExt cx="812800" cy="82681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11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5329780" y="7336320"/>
            <a:ext cx="969409" cy="986123"/>
            <a:chOff x="0" y="0"/>
            <a:chExt cx="812800" cy="82681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16</a:t>
              </a: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706543" y="5119013"/>
            <a:ext cx="362310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Framework ágil</a:t>
            </a:r>
          </a:p>
        </p:txBody>
      </p:sp>
      <p:sp>
        <p:nvSpPr>
          <p:cNvPr id="36" name="AutoShape 36"/>
          <p:cNvSpPr/>
          <p:nvPr/>
        </p:nvSpPr>
        <p:spPr>
          <a:xfrm flipV="1">
            <a:off x="3505615" y="2816913"/>
            <a:ext cx="3302336" cy="738929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 flipH="1" flipV="1">
            <a:off x="7777360" y="2816913"/>
            <a:ext cx="2876354" cy="917575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 flipV="1">
            <a:off x="11623122" y="3548100"/>
            <a:ext cx="3644788" cy="186388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9" name="Group 39"/>
          <p:cNvGrpSpPr/>
          <p:nvPr/>
        </p:nvGrpSpPr>
        <p:grpSpPr>
          <a:xfrm>
            <a:off x="15267909" y="3055038"/>
            <a:ext cx="969409" cy="986123"/>
            <a:chOff x="0" y="0"/>
            <a:chExt cx="812800" cy="82681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08</a:t>
              </a:r>
            </a:p>
          </p:txBody>
        </p:sp>
      </p:grpSp>
      <p:sp>
        <p:nvSpPr>
          <p:cNvPr id="42" name="AutoShape 42"/>
          <p:cNvSpPr/>
          <p:nvPr/>
        </p:nvSpPr>
        <p:spPr>
          <a:xfrm flipV="1">
            <a:off x="15267909" y="3548100"/>
            <a:ext cx="969409" cy="2402764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>
            <a:off x="6855611" y="5238726"/>
            <a:ext cx="2985841" cy="1392523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 flipV="1">
            <a:off x="3002800" y="5238726"/>
            <a:ext cx="2883402" cy="986123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5" name="Group 45"/>
          <p:cNvGrpSpPr/>
          <p:nvPr/>
        </p:nvGrpSpPr>
        <p:grpSpPr>
          <a:xfrm>
            <a:off x="2033392" y="5731788"/>
            <a:ext cx="969409" cy="986123"/>
            <a:chOff x="0" y="0"/>
            <a:chExt cx="812800" cy="826814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13</a:t>
              </a:r>
            </a:p>
          </p:txBody>
        </p:sp>
      </p:grpSp>
      <p:sp>
        <p:nvSpPr>
          <p:cNvPr id="48" name="AutoShape 48"/>
          <p:cNvSpPr/>
          <p:nvPr/>
        </p:nvSpPr>
        <p:spPr>
          <a:xfrm>
            <a:off x="2033392" y="6224850"/>
            <a:ext cx="16111" cy="2899465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49"/>
          <p:cNvSpPr/>
          <p:nvPr/>
        </p:nvSpPr>
        <p:spPr>
          <a:xfrm flipV="1">
            <a:off x="3018912" y="7829382"/>
            <a:ext cx="2310868" cy="1294932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AutoShape 50"/>
          <p:cNvSpPr/>
          <p:nvPr/>
        </p:nvSpPr>
        <p:spPr>
          <a:xfrm>
            <a:off x="13921939" y="7964746"/>
            <a:ext cx="2315379" cy="861150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1" name="TextBox 51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3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440087" y="7501197"/>
            <a:ext cx="2192238" cy="869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Tecnologias  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Necessárias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960068" y="6692512"/>
            <a:ext cx="3852267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Arquitetura da solução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8708036" y="8026009"/>
            <a:ext cx="1835646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Dashboard</a:t>
            </a:r>
          </a:p>
        </p:txBody>
      </p:sp>
      <p:grpSp>
        <p:nvGrpSpPr>
          <p:cNvPr id="55" name="Group 55"/>
          <p:cNvGrpSpPr/>
          <p:nvPr/>
        </p:nvGrpSpPr>
        <p:grpSpPr>
          <a:xfrm>
            <a:off x="14298501" y="5457801"/>
            <a:ext cx="969409" cy="986123"/>
            <a:chOff x="0" y="0"/>
            <a:chExt cx="812800" cy="826814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09</a:t>
              </a:r>
            </a:p>
          </p:txBody>
        </p:sp>
      </p:grpSp>
      <p:sp>
        <p:nvSpPr>
          <p:cNvPr id="58" name="AutoShape 58"/>
          <p:cNvSpPr/>
          <p:nvPr/>
        </p:nvSpPr>
        <p:spPr>
          <a:xfrm flipV="1">
            <a:off x="10810860" y="5950863"/>
            <a:ext cx="3487641" cy="680387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9" name="AutoShape 59"/>
          <p:cNvSpPr/>
          <p:nvPr/>
        </p:nvSpPr>
        <p:spPr>
          <a:xfrm>
            <a:off x="6299189" y="7829382"/>
            <a:ext cx="2842864" cy="1320651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0" name="Group 60"/>
          <p:cNvGrpSpPr/>
          <p:nvPr/>
        </p:nvGrpSpPr>
        <p:grpSpPr>
          <a:xfrm>
            <a:off x="9142053" y="8656972"/>
            <a:ext cx="969409" cy="986123"/>
            <a:chOff x="0" y="0"/>
            <a:chExt cx="812800" cy="826814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17</a:t>
              </a:r>
            </a:p>
          </p:txBody>
        </p:sp>
      </p:grpSp>
      <p:sp>
        <p:nvSpPr>
          <p:cNvPr id="63" name="AutoShape 63"/>
          <p:cNvSpPr/>
          <p:nvPr/>
        </p:nvSpPr>
        <p:spPr>
          <a:xfrm flipV="1">
            <a:off x="10111462" y="7964746"/>
            <a:ext cx="2841069" cy="1185287"/>
          </a:xfrm>
          <a:prstGeom prst="line">
            <a:avLst/>
          </a:prstGeom>
          <a:ln w="190500" cap="flat">
            <a:solidFill>
              <a:srgbClr val="98E0E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4" name="Group 64"/>
          <p:cNvGrpSpPr/>
          <p:nvPr/>
        </p:nvGrpSpPr>
        <p:grpSpPr>
          <a:xfrm>
            <a:off x="12952530" y="7471685"/>
            <a:ext cx="969409" cy="986123"/>
            <a:chOff x="0" y="0"/>
            <a:chExt cx="812800" cy="826814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0F3937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18</a:t>
              </a:r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15344674" y="7729796"/>
            <a:ext cx="27546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Agradecimento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06078" y="3473267"/>
            <a:ext cx="2790647" cy="4941467"/>
            <a:chOff x="0" y="0"/>
            <a:chExt cx="2045170" cy="36214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5170" cy="3621433"/>
            </a:xfrm>
            <a:custGeom>
              <a:avLst/>
              <a:gdLst/>
              <a:ahLst/>
              <a:cxnLst/>
              <a:rect l="l" t="t" r="r" b="b"/>
              <a:pathLst>
                <a:path w="2045170" h="3621433">
                  <a:moveTo>
                    <a:pt x="1920710" y="3621432"/>
                  </a:moveTo>
                  <a:lnTo>
                    <a:pt x="124460" y="3621432"/>
                  </a:lnTo>
                  <a:cubicBezTo>
                    <a:pt x="55880" y="3621432"/>
                    <a:pt x="0" y="3565553"/>
                    <a:pt x="0" y="34969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20710" y="0"/>
                  </a:lnTo>
                  <a:cubicBezTo>
                    <a:pt x="1989290" y="0"/>
                    <a:pt x="2045170" y="55880"/>
                    <a:pt x="2045170" y="124460"/>
                  </a:cubicBezTo>
                  <a:lnTo>
                    <a:pt x="2045170" y="3496973"/>
                  </a:lnTo>
                  <a:cubicBezTo>
                    <a:pt x="2045170" y="3565553"/>
                    <a:pt x="1989290" y="3621433"/>
                    <a:pt x="1920710" y="3621433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483974" y="4055113"/>
            <a:ext cx="2034855" cy="2034855"/>
            <a:chOff x="0" y="0"/>
            <a:chExt cx="8909050" cy="8909050"/>
          </a:xfrm>
        </p:grpSpPr>
        <p:sp>
          <p:nvSpPr>
            <p:cNvPr id="5" name="Freeform 5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2"/>
              <a:stretch>
                <a:fillRect l="-77741" t="-196949" r="-53002" b="-218492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1292998" y="6315359"/>
            <a:ext cx="2416807" cy="1569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4"/>
              </a:lnSpc>
            </a:pPr>
            <a:r>
              <a:rPr lang="en-US" sz="26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Giovanna Barbosa</a:t>
            </a:r>
          </a:p>
          <a:p>
            <a:pPr algn="ctr">
              <a:lnSpc>
                <a:spcPts val="4264"/>
              </a:lnSpc>
            </a:pPr>
            <a:r>
              <a:rPr lang="en-US" sz="26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RM99105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18780" y="4282423"/>
            <a:ext cx="2790647" cy="3323157"/>
            <a:chOff x="0" y="0"/>
            <a:chExt cx="2045170" cy="24354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45170" cy="2435428"/>
            </a:xfrm>
            <a:custGeom>
              <a:avLst/>
              <a:gdLst/>
              <a:ahLst/>
              <a:cxnLst/>
              <a:rect l="l" t="t" r="r" b="b"/>
              <a:pathLst>
                <a:path w="2045170" h="2435428">
                  <a:moveTo>
                    <a:pt x="1920710" y="2435428"/>
                  </a:moveTo>
                  <a:lnTo>
                    <a:pt x="124460" y="2435428"/>
                  </a:lnTo>
                  <a:cubicBezTo>
                    <a:pt x="55880" y="2435428"/>
                    <a:pt x="0" y="2379548"/>
                    <a:pt x="0" y="23109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20710" y="0"/>
                  </a:lnTo>
                  <a:cubicBezTo>
                    <a:pt x="1989290" y="0"/>
                    <a:pt x="2045170" y="55880"/>
                    <a:pt x="2045170" y="124460"/>
                  </a:cubicBezTo>
                  <a:lnTo>
                    <a:pt x="2045170" y="2310968"/>
                  </a:lnTo>
                  <a:cubicBezTo>
                    <a:pt x="2045170" y="2379548"/>
                    <a:pt x="1989290" y="2435428"/>
                    <a:pt x="1920710" y="2435428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7743931" y="3189159"/>
            <a:ext cx="2790647" cy="5801617"/>
            <a:chOff x="0" y="0"/>
            <a:chExt cx="2045170" cy="425180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45170" cy="4251807"/>
            </a:xfrm>
            <a:custGeom>
              <a:avLst/>
              <a:gdLst/>
              <a:ahLst/>
              <a:cxnLst/>
              <a:rect l="l" t="t" r="r" b="b"/>
              <a:pathLst>
                <a:path w="2045170" h="4251807">
                  <a:moveTo>
                    <a:pt x="1920710" y="4251807"/>
                  </a:moveTo>
                  <a:lnTo>
                    <a:pt x="124460" y="4251807"/>
                  </a:lnTo>
                  <a:cubicBezTo>
                    <a:pt x="55880" y="4251807"/>
                    <a:pt x="0" y="4195927"/>
                    <a:pt x="0" y="412734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20710" y="0"/>
                  </a:lnTo>
                  <a:cubicBezTo>
                    <a:pt x="1989290" y="0"/>
                    <a:pt x="2045170" y="55880"/>
                    <a:pt x="2045170" y="124460"/>
                  </a:cubicBezTo>
                  <a:lnTo>
                    <a:pt x="2045170" y="4127347"/>
                  </a:lnTo>
                  <a:cubicBezTo>
                    <a:pt x="2045170" y="4195927"/>
                    <a:pt x="1989290" y="4251807"/>
                    <a:pt x="1920710" y="4251807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8137773" y="3799040"/>
            <a:ext cx="2034855" cy="2034855"/>
            <a:chOff x="0" y="0"/>
            <a:chExt cx="8909050" cy="8909050"/>
          </a:xfrm>
        </p:grpSpPr>
        <p:sp>
          <p:nvSpPr>
            <p:cNvPr id="14" name="Freeform 14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123B39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3"/>
              <a:stretch>
                <a:fillRect l="223" r="223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4380927" y="3473267"/>
            <a:ext cx="2790647" cy="4941467"/>
            <a:chOff x="0" y="0"/>
            <a:chExt cx="2045170" cy="36214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45170" cy="3621433"/>
            </a:xfrm>
            <a:custGeom>
              <a:avLst/>
              <a:gdLst/>
              <a:ahLst/>
              <a:cxnLst/>
              <a:rect l="l" t="t" r="r" b="b"/>
              <a:pathLst>
                <a:path w="2045170" h="3621433">
                  <a:moveTo>
                    <a:pt x="1920710" y="3621432"/>
                  </a:moveTo>
                  <a:lnTo>
                    <a:pt x="124460" y="3621432"/>
                  </a:lnTo>
                  <a:cubicBezTo>
                    <a:pt x="55880" y="3621432"/>
                    <a:pt x="0" y="3565553"/>
                    <a:pt x="0" y="34969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20710" y="0"/>
                  </a:lnTo>
                  <a:cubicBezTo>
                    <a:pt x="1989290" y="0"/>
                    <a:pt x="2045170" y="55880"/>
                    <a:pt x="2045170" y="124460"/>
                  </a:cubicBezTo>
                  <a:lnTo>
                    <a:pt x="2045170" y="3496973"/>
                  </a:lnTo>
                  <a:cubicBezTo>
                    <a:pt x="2045170" y="3565553"/>
                    <a:pt x="1989290" y="3621433"/>
                    <a:pt x="1920710" y="3621433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8230811" y="6443227"/>
            <a:ext cx="1848778" cy="154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1"/>
              </a:lnSpc>
            </a:pPr>
            <a:r>
              <a:rPr lang="en-US" sz="2799" b="1" spc="83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Caiky Ávila</a:t>
            </a:r>
          </a:p>
          <a:p>
            <a:pPr algn="ctr">
              <a:lnSpc>
                <a:spcPts val="4171"/>
              </a:lnSpc>
            </a:pPr>
            <a:r>
              <a:rPr lang="en-US" sz="2799" b="1" spc="83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RM99274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567614" y="6315359"/>
            <a:ext cx="2417271" cy="1569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4"/>
              </a:lnSpc>
            </a:pPr>
            <a:r>
              <a:rPr lang="en-US" sz="26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Isabela Novais</a:t>
            </a:r>
          </a:p>
          <a:p>
            <a:pPr algn="ctr">
              <a:lnSpc>
                <a:spcPts val="4264"/>
              </a:lnSpc>
            </a:pPr>
            <a:r>
              <a:rPr lang="en-US" sz="26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RM550234</a:t>
            </a: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4756147" y="4055113"/>
            <a:ext cx="2034855" cy="2034855"/>
            <a:chOff x="0" y="0"/>
            <a:chExt cx="8909050" cy="8909050"/>
          </a:xfrm>
        </p:grpSpPr>
        <p:sp>
          <p:nvSpPr>
            <p:cNvPr id="22" name="Freeform 22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4"/>
              <a:stretch>
                <a:fillRect l="223" r="223"/>
              </a:stretch>
            </a:blip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1396287" y="4378469"/>
            <a:ext cx="2051190" cy="2051190"/>
            <a:chOff x="0" y="0"/>
            <a:chExt cx="8909050" cy="8909050"/>
          </a:xfrm>
        </p:grpSpPr>
        <p:sp>
          <p:nvSpPr>
            <p:cNvPr id="26" name="Freeform 26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5"/>
              <a:stretch>
                <a:fillRect l="223" r="223"/>
              </a:stretch>
            </a:blip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113157" y="6628226"/>
            <a:ext cx="260189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Lucas Pinheiro RM99061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4468653" y="4282423"/>
            <a:ext cx="2790647" cy="3323157"/>
            <a:chOff x="0" y="0"/>
            <a:chExt cx="2045170" cy="243542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045170" cy="2435428"/>
            </a:xfrm>
            <a:custGeom>
              <a:avLst/>
              <a:gdLst/>
              <a:ahLst/>
              <a:cxnLst/>
              <a:rect l="l" t="t" r="r" b="b"/>
              <a:pathLst>
                <a:path w="2045170" h="2435428">
                  <a:moveTo>
                    <a:pt x="1920710" y="2435428"/>
                  </a:moveTo>
                  <a:lnTo>
                    <a:pt x="124460" y="2435428"/>
                  </a:lnTo>
                  <a:cubicBezTo>
                    <a:pt x="55880" y="2435428"/>
                    <a:pt x="0" y="2379548"/>
                    <a:pt x="0" y="23109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20710" y="0"/>
                  </a:lnTo>
                  <a:cubicBezTo>
                    <a:pt x="1989290" y="0"/>
                    <a:pt x="2045170" y="55880"/>
                    <a:pt x="2045170" y="124460"/>
                  </a:cubicBezTo>
                  <a:lnTo>
                    <a:pt x="2045170" y="2310968"/>
                  </a:lnTo>
                  <a:cubicBezTo>
                    <a:pt x="2045170" y="2379548"/>
                    <a:pt x="1989290" y="2435428"/>
                    <a:pt x="1920710" y="2435428"/>
                  </a:cubicBezTo>
                  <a:close/>
                </a:path>
              </a:pathLst>
            </a:custGeom>
            <a:solidFill>
              <a:srgbClr val="98E0E5"/>
            </a:solidFill>
          </p:spPr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14829684" y="4378469"/>
            <a:ext cx="2034855" cy="2034855"/>
            <a:chOff x="0" y="0"/>
            <a:chExt cx="8909050" cy="8909050"/>
          </a:xfrm>
        </p:grpSpPr>
        <p:sp>
          <p:nvSpPr>
            <p:cNvPr id="33" name="Freeform 33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6"/>
              <a:stretch>
                <a:fillRect l="223" r="223"/>
              </a:stretch>
            </a:blipFill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4633793" y="6618701"/>
            <a:ext cx="2426637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Yann Dantas RM550783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564948" y="1010203"/>
            <a:ext cx="7158103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75"/>
              </a:lnSpc>
            </a:pPr>
            <a:r>
              <a:rPr lang="en-US" sz="7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INTEGRANTES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7387010" y="2177631"/>
            <a:ext cx="3513981" cy="1331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2"/>
              </a:lnSpc>
            </a:pPr>
            <a:r>
              <a:rPr lang="en-US" sz="383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Turma 2TSCF </a:t>
            </a:r>
          </a:p>
          <a:p>
            <a:pPr algn="ctr">
              <a:lnSpc>
                <a:spcPts val="5362"/>
              </a:lnSpc>
            </a:pPr>
            <a:endParaRPr lang="en-US" sz="3830" b="1">
              <a:solidFill>
                <a:srgbClr val="0F3937"/>
              </a:solidFill>
              <a:latin typeface="Garet Bold"/>
              <a:ea typeface="Garet Bold"/>
              <a:cs typeface="Garet Bold"/>
              <a:sym typeface="Garet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10754" y="1796122"/>
            <a:ext cx="6694755" cy="6694755"/>
          </a:xfrm>
          <a:custGeom>
            <a:avLst/>
            <a:gdLst/>
            <a:ahLst/>
            <a:cxnLst/>
            <a:rect l="l" t="t" r="r" b="b"/>
            <a:pathLst>
              <a:path w="6694755" h="6694755">
                <a:moveTo>
                  <a:pt x="0" y="0"/>
                </a:moveTo>
                <a:lnTo>
                  <a:pt x="6694756" y="0"/>
                </a:lnTo>
                <a:lnTo>
                  <a:pt x="6694756" y="6694756"/>
                </a:lnTo>
                <a:lnTo>
                  <a:pt x="0" y="6694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312318" y="3785065"/>
            <a:ext cx="6664927" cy="295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354"/>
              </a:lnSpc>
            </a:pPr>
            <a:r>
              <a:rPr lang="en-US" sz="11586" b="1" spc="845">
                <a:solidFill>
                  <a:srgbClr val="98E0E5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ECHO</a:t>
            </a:r>
          </a:p>
          <a:p>
            <a:pPr algn="l">
              <a:lnSpc>
                <a:spcPts val="11354"/>
              </a:lnSpc>
            </a:pPr>
            <a:r>
              <a:rPr lang="en-US" sz="11586" b="1" spc="845">
                <a:solidFill>
                  <a:srgbClr val="98E0E5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SCRIPT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98E0E5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966700" y="-130175"/>
            <a:ext cx="5943600" cy="10547350"/>
            <a:chOff x="0" y="0"/>
            <a:chExt cx="1565393" cy="27779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65393" cy="2777903"/>
            </a:xfrm>
            <a:custGeom>
              <a:avLst/>
              <a:gdLst/>
              <a:ahLst/>
              <a:cxnLst/>
              <a:rect l="l" t="t" r="r" b="b"/>
              <a:pathLst>
                <a:path w="1565393" h="2777903">
                  <a:moveTo>
                    <a:pt x="66431" y="0"/>
                  </a:moveTo>
                  <a:lnTo>
                    <a:pt x="1498962" y="0"/>
                  </a:lnTo>
                  <a:cubicBezTo>
                    <a:pt x="1535651" y="0"/>
                    <a:pt x="1565393" y="29742"/>
                    <a:pt x="1565393" y="66431"/>
                  </a:cubicBezTo>
                  <a:lnTo>
                    <a:pt x="1565393" y="2711472"/>
                  </a:lnTo>
                  <a:cubicBezTo>
                    <a:pt x="1565393" y="2729091"/>
                    <a:pt x="1558394" y="2745988"/>
                    <a:pt x="1545935" y="2758446"/>
                  </a:cubicBezTo>
                  <a:cubicBezTo>
                    <a:pt x="1533477" y="2770904"/>
                    <a:pt x="1516580" y="2777903"/>
                    <a:pt x="1498962" y="2777903"/>
                  </a:cubicBezTo>
                  <a:lnTo>
                    <a:pt x="66431" y="2777903"/>
                  </a:lnTo>
                  <a:cubicBezTo>
                    <a:pt x="29742" y="2777903"/>
                    <a:pt x="0" y="2748161"/>
                    <a:pt x="0" y="2711472"/>
                  </a:cubicBezTo>
                  <a:lnTo>
                    <a:pt x="0" y="66431"/>
                  </a:lnTo>
                  <a:cubicBezTo>
                    <a:pt x="0" y="48812"/>
                    <a:pt x="6999" y="31915"/>
                    <a:pt x="19457" y="19457"/>
                  </a:cubicBezTo>
                  <a:cubicBezTo>
                    <a:pt x="31915" y="6999"/>
                    <a:pt x="48812" y="0"/>
                    <a:pt x="664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5604E">
                    <a:alpha val="100000"/>
                  </a:srgbClr>
                </a:gs>
                <a:gs pos="33333">
                  <a:srgbClr val="0F3937">
                    <a:alpha val="100000"/>
                  </a:srgbClr>
                </a:gs>
                <a:gs pos="66667">
                  <a:srgbClr val="11726D">
                    <a:alpha val="100000"/>
                  </a:srgbClr>
                </a:gs>
                <a:gs pos="100000">
                  <a:srgbClr val="010B0B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65393" cy="2825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26366" y="2024913"/>
            <a:ext cx="6261634" cy="6237174"/>
            <a:chOff x="0" y="0"/>
            <a:chExt cx="6502400" cy="6477000"/>
          </a:xfrm>
        </p:grpSpPr>
        <p:sp>
          <p:nvSpPr>
            <p:cNvPr id="7" name="Freeform 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613" r="-2461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3616459" y="3562526"/>
            <a:ext cx="5760736" cy="696039"/>
          </a:xfrm>
          <a:custGeom>
            <a:avLst/>
            <a:gdLst/>
            <a:ahLst/>
            <a:cxnLst/>
            <a:rect l="l" t="t" r="r" b="b"/>
            <a:pathLst>
              <a:path w="5760736" h="696039">
                <a:moveTo>
                  <a:pt x="0" y="0"/>
                </a:moveTo>
                <a:lnTo>
                  <a:pt x="5760736" y="0"/>
                </a:lnTo>
                <a:lnTo>
                  <a:pt x="5760736" y="696038"/>
                </a:lnTo>
                <a:lnTo>
                  <a:pt x="0" y="696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283" t="-367165" r="-27400" b="-177796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2861" y="289775"/>
            <a:ext cx="12607932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CONTEXTUALIZAÇÃO DO PROBLEMA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0980" y="2451950"/>
            <a:ext cx="11691695" cy="1410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0"/>
              </a:lnSpc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Referente a essa experiência, em uma escala de 0 a 10, qual a probabilidade de você indicar a TOTVS para um amigo?</a:t>
            </a:r>
          </a:p>
          <a:p>
            <a:pPr algn="just">
              <a:lnSpc>
                <a:spcPts val="3770"/>
              </a:lnSpc>
            </a:pPr>
            <a:endParaRPr lang="en-US" sz="2900">
              <a:solidFill>
                <a:srgbClr val="0F3937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687024" y="9398000"/>
            <a:ext cx="17070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98E0E5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0980" y="4461538"/>
            <a:ext cx="11375386" cy="331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0"/>
              </a:lnSpc>
            </a:pPr>
            <a:r>
              <a:rPr lang="en-US" sz="29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Net Promoter Score (NPS):</a:t>
            </a:r>
          </a:p>
          <a:p>
            <a:pPr algn="just">
              <a:lnSpc>
                <a:spcPts val="3770"/>
              </a:lnSpc>
            </a:pPr>
            <a:endParaRPr lang="en-US" sz="2900" b="1">
              <a:solidFill>
                <a:srgbClr val="0F3937"/>
              </a:solidFill>
              <a:latin typeface="Garet Bold"/>
              <a:ea typeface="Garet Bold"/>
              <a:cs typeface="Garet Bold"/>
              <a:sym typeface="Garet Bold"/>
            </a:endParaRPr>
          </a:p>
          <a:p>
            <a:pPr marL="626111" lvl="1" indent="-313055" algn="just">
              <a:lnSpc>
                <a:spcPts val="377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Apresentada em 2003 por Fred Reichheld na Universidade de Harvard.</a:t>
            </a:r>
          </a:p>
          <a:p>
            <a:pPr marL="626111" lvl="1" indent="-313055" algn="just">
              <a:lnSpc>
                <a:spcPts val="3770"/>
              </a:lnSpc>
              <a:buFont typeface="Arial"/>
              <a:buChar char="•"/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Tornou-se um dos principais métodos para obter feedback e mensurar a lealdade do cliente.</a:t>
            </a:r>
          </a:p>
          <a:p>
            <a:pPr algn="just">
              <a:lnSpc>
                <a:spcPts val="3770"/>
              </a:lnSpc>
            </a:pPr>
            <a:endParaRPr lang="en-US" sz="2900">
              <a:solidFill>
                <a:srgbClr val="0F3937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50980" y="7561919"/>
            <a:ext cx="11691695" cy="2363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0"/>
              </a:lnSpc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Atuamente a TOTVS enfrenta o desafio de aprimorar a análise das pesquisas NPS dos clientes. A baixa qualidade das transcrições de áudios, impede a extração eficiente de insights. O objetivo é desenvolver um sistema de transcrição com alta qualidade.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687009" y="9398000"/>
            <a:ext cx="17073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F3937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22238" y="6681794"/>
            <a:ext cx="13428018" cy="169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Com o NPS, empresas identificam pontos fortes e fracos, entendem as prioridades de clientes e colaboradores, elevando a qualidade de produtos e serviços.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488575" y="1858956"/>
            <a:ext cx="2219181" cy="492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7"/>
              </a:lnSpc>
            </a:pPr>
            <a:r>
              <a:rPr lang="en-US" sz="2919" b="1">
                <a:solidFill>
                  <a:srgbClr val="E235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Detratores</a:t>
            </a:r>
          </a:p>
        </p:txBody>
      </p:sp>
      <p:sp>
        <p:nvSpPr>
          <p:cNvPr id="6" name="Freeform 6"/>
          <p:cNvSpPr/>
          <p:nvPr/>
        </p:nvSpPr>
        <p:spPr>
          <a:xfrm>
            <a:off x="2322238" y="2481259"/>
            <a:ext cx="13643523" cy="2257533"/>
          </a:xfrm>
          <a:custGeom>
            <a:avLst/>
            <a:gdLst/>
            <a:ahLst/>
            <a:cxnLst/>
            <a:rect l="l" t="t" r="r" b="b"/>
            <a:pathLst>
              <a:path w="13643523" h="2257533">
                <a:moveTo>
                  <a:pt x="0" y="0"/>
                </a:moveTo>
                <a:lnTo>
                  <a:pt x="13643524" y="0"/>
                </a:lnTo>
                <a:lnTo>
                  <a:pt x="13643524" y="2257533"/>
                </a:lnTo>
                <a:lnTo>
                  <a:pt x="0" y="2257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79" t="-54076" b="-13720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472701" y="5258491"/>
            <a:ext cx="9127093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NPS = </a:t>
            </a:r>
            <a:r>
              <a:rPr lang="en-US" sz="3999" b="1">
                <a:solidFill>
                  <a:srgbClr val="56A23C"/>
                </a:solidFill>
                <a:latin typeface="Garet Bold"/>
                <a:ea typeface="Garet Bold"/>
                <a:cs typeface="Garet Bold"/>
                <a:sym typeface="Garet Bold"/>
              </a:rPr>
              <a:t>%Promotores</a:t>
            </a:r>
            <a:r>
              <a:rPr lang="en-US" sz="3999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 - </a:t>
            </a:r>
            <a:r>
              <a:rPr lang="en-US" sz="3999" b="1">
                <a:solidFill>
                  <a:srgbClr val="E23512"/>
                </a:solidFill>
                <a:latin typeface="Garet Bold"/>
                <a:ea typeface="Garet Bold"/>
                <a:cs typeface="Garet Bold"/>
                <a:sym typeface="Garet Bold"/>
              </a:rPr>
              <a:t>%Detratores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39704" y="1852709"/>
            <a:ext cx="1700274" cy="513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7"/>
              </a:lnSpc>
            </a:pPr>
            <a:r>
              <a:rPr lang="en-US" sz="3019" b="1">
                <a:solidFill>
                  <a:srgbClr val="FFCF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Neutros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23464" y="1870489"/>
            <a:ext cx="2219522" cy="487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7"/>
              </a:lnSpc>
            </a:pPr>
            <a:r>
              <a:rPr lang="en-US" sz="2919" b="1">
                <a:solidFill>
                  <a:srgbClr val="56A23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Promotores</a:t>
            </a:r>
          </a:p>
        </p:txBody>
      </p:sp>
      <p:sp>
        <p:nvSpPr>
          <p:cNvPr id="10" name="AutoShape 10"/>
          <p:cNvSpPr/>
          <p:nvPr/>
        </p:nvSpPr>
        <p:spPr>
          <a:xfrm flipV="1">
            <a:off x="2479533" y="2128860"/>
            <a:ext cx="3009042" cy="0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H="1" flipV="1">
            <a:off x="2479533" y="2110490"/>
            <a:ext cx="0" cy="204829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7707756" y="2128860"/>
            <a:ext cx="3069326" cy="9353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 flipV="1">
            <a:off x="10778326" y="2119205"/>
            <a:ext cx="0" cy="211844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10932898" y="2138213"/>
            <a:ext cx="206806" cy="0"/>
          </a:xfrm>
          <a:prstGeom prst="line">
            <a:avLst/>
          </a:prstGeom>
          <a:ln w="38100" cap="flat">
            <a:solidFill>
              <a:srgbClr val="FFCF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 flipV="1">
            <a:off x="10932898" y="2119714"/>
            <a:ext cx="0" cy="211335"/>
          </a:xfrm>
          <a:prstGeom prst="line">
            <a:avLst/>
          </a:prstGeom>
          <a:ln w="38100" cap="flat">
            <a:solidFill>
              <a:srgbClr val="FFCF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flipH="1" flipV="1">
            <a:off x="13070623" y="2129540"/>
            <a:ext cx="0" cy="201509"/>
          </a:xfrm>
          <a:prstGeom prst="line">
            <a:avLst/>
          </a:prstGeom>
          <a:ln w="38100" cap="flat">
            <a:solidFill>
              <a:srgbClr val="FFCF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2839979" y="2138213"/>
            <a:ext cx="249695" cy="0"/>
          </a:xfrm>
          <a:prstGeom prst="line">
            <a:avLst/>
          </a:prstGeom>
          <a:ln w="38100" cap="flat">
            <a:solidFill>
              <a:srgbClr val="FFCF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flipV="1">
            <a:off x="15750257" y="2119714"/>
            <a:ext cx="0" cy="211335"/>
          </a:xfrm>
          <a:prstGeom prst="line">
            <a:avLst/>
          </a:prstGeom>
          <a:ln w="38100" cap="flat">
            <a:solidFill>
              <a:srgbClr val="56A23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5642986" y="2138213"/>
            <a:ext cx="107271" cy="0"/>
          </a:xfrm>
          <a:prstGeom prst="line">
            <a:avLst/>
          </a:prstGeom>
          <a:ln w="38100" cap="flat">
            <a:solidFill>
              <a:srgbClr val="56A23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flipH="1" flipV="1">
            <a:off x="13316193" y="2119714"/>
            <a:ext cx="0" cy="211335"/>
          </a:xfrm>
          <a:prstGeom prst="line">
            <a:avLst/>
          </a:prstGeom>
          <a:ln w="38100" cap="flat">
            <a:solidFill>
              <a:srgbClr val="56A23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13297143" y="2138213"/>
            <a:ext cx="126321" cy="0"/>
          </a:xfrm>
          <a:prstGeom prst="line">
            <a:avLst/>
          </a:prstGeom>
          <a:ln w="38100" cap="flat">
            <a:solidFill>
              <a:srgbClr val="56A23C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507270" y="2562316"/>
            <a:ext cx="5106508" cy="51065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76200" cap="sq">
              <a:solidFill>
                <a:srgbClr val="0F3937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248528">
            <a:off x="10698809" y="2146739"/>
            <a:ext cx="1829937" cy="917256"/>
          </a:xfrm>
          <a:custGeom>
            <a:avLst/>
            <a:gdLst/>
            <a:ahLst/>
            <a:cxnLst/>
            <a:rect l="l" t="t" r="r" b="b"/>
            <a:pathLst>
              <a:path w="1829937" h="917256">
                <a:moveTo>
                  <a:pt x="0" y="0"/>
                </a:moveTo>
                <a:lnTo>
                  <a:pt x="1829937" y="0"/>
                </a:lnTo>
                <a:lnTo>
                  <a:pt x="1829937" y="917256"/>
                </a:lnTo>
                <a:lnTo>
                  <a:pt x="0" y="917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165353">
            <a:off x="12046739" y="6858095"/>
            <a:ext cx="1800308" cy="902404"/>
          </a:xfrm>
          <a:custGeom>
            <a:avLst/>
            <a:gdLst/>
            <a:ahLst/>
            <a:cxnLst/>
            <a:rect l="l" t="t" r="r" b="b"/>
            <a:pathLst>
              <a:path w="1800308" h="902404">
                <a:moveTo>
                  <a:pt x="0" y="0"/>
                </a:moveTo>
                <a:lnTo>
                  <a:pt x="1800308" y="0"/>
                </a:lnTo>
                <a:lnTo>
                  <a:pt x="1800308" y="902404"/>
                </a:lnTo>
                <a:lnTo>
                  <a:pt x="0" y="9024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976182" flipH="1">
            <a:off x="5554728" y="2094401"/>
            <a:ext cx="1866993" cy="935830"/>
          </a:xfrm>
          <a:custGeom>
            <a:avLst/>
            <a:gdLst/>
            <a:ahLst/>
            <a:cxnLst/>
            <a:rect l="l" t="t" r="r" b="b"/>
            <a:pathLst>
              <a:path w="1866993" h="935830">
                <a:moveTo>
                  <a:pt x="1866993" y="0"/>
                </a:moveTo>
                <a:lnTo>
                  <a:pt x="0" y="0"/>
                </a:lnTo>
                <a:lnTo>
                  <a:pt x="0" y="935830"/>
                </a:lnTo>
                <a:lnTo>
                  <a:pt x="1866993" y="935830"/>
                </a:lnTo>
                <a:lnTo>
                  <a:pt x="1866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880351" flipH="1">
            <a:off x="4172107" y="4300017"/>
            <a:ext cx="2029317" cy="1017195"/>
          </a:xfrm>
          <a:custGeom>
            <a:avLst/>
            <a:gdLst/>
            <a:ahLst/>
            <a:cxnLst/>
            <a:rect l="l" t="t" r="r" b="b"/>
            <a:pathLst>
              <a:path w="2029317" h="1017195">
                <a:moveTo>
                  <a:pt x="2029317" y="0"/>
                </a:moveTo>
                <a:lnTo>
                  <a:pt x="0" y="0"/>
                </a:lnTo>
                <a:lnTo>
                  <a:pt x="0" y="1017195"/>
                </a:lnTo>
                <a:lnTo>
                  <a:pt x="2029317" y="1017195"/>
                </a:lnTo>
                <a:lnTo>
                  <a:pt x="202931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830463" flipH="1">
            <a:off x="3936094" y="6740250"/>
            <a:ext cx="2108750" cy="1057011"/>
          </a:xfrm>
          <a:custGeom>
            <a:avLst/>
            <a:gdLst/>
            <a:ahLst/>
            <a:cxnLst/>
            <a:rect l="l" t="t" r="r" b="b"/>
            <a:pathLst>
              <a:path w="2108750" h="1057011">
                <a:moveTo>
                  <a:pt x="2108750" y="0"/>
                </a:moveTo>
                <a:lnTo>
                  <a:pt x="0" y="0"/>
                </a:lnTo>
                <a:lnTo>
                  <a:pt x="0" y="1057011"/>
                </a:lnTo>
                <a:lnTo>
                  <a:pt x="2108750" y="1057011"/>
                </a:lnTo>
                <a:lnTo>
                  <a:pt x="21087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804964" y="8693297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09" y="0"/>
                </a:lnTo>
                <a:lnTo>
                  <a:pt x="2590509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38859" y="4929186"/>
            <a:ext cx="3312752" cy="52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NPS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80780" y="5409323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09" y="0"/>
                </a:lnTo>
                <a:lnTo>
                  <a:pt x="2590509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2545021" y="2562316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09" y="0"/>
                </a:lnTo>
                <a:lnTo>
                  <a:pt x="2590509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912253" y="1595776"/>
            <a:ext cx="3952734" cy="100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Transcrição de áudio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90033" y="8257217"/>
            <a:ext cx="3312752" cy="52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Precisão</a:t>
            </a:r>
          </a:p>
        </p:txBody>
      </p:sp>
      <p:sp>
        <p:nvSpPr>
          <p:cNvPr id="16" name="Freeform 16"/>
          <p:cNvSpPr/>
          <p:nvPr/>
        </p:nvSpPr>
        <p:spPr>
          <a:xfrm>
            <a:off x="13253048" y="8693297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10" y="0"/>
                </a:lnTo>
                <a:lnTo>
                  <a:pt x="2590510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2494747" y="2038500"/>
            <a:ext cx="3312752" cy="52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Relevância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023110" y="4487468"/>
            <a:ext cx="3312752" cy="100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Análise de sentimento</a:t>
            </a:r>
          </a:p>
        </p:txBody>
      </p:sp>
      <p:sp>
        <p:nvSpPr>
          <p:cNvPr id="19" name="Freeform 19"/>
          <p:cNvSpPr/>
          <p:nvPr/>
        </p:nvSpPr>
        <p:spPr>
          <a:xfrm>
            <a:off x="14272938" y="5469898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10" y="0"/>
                </a:lnTo>
                <a:lnTo>
                  <a:pt x="2590510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2946893" y="2562316"/>
            <a:ext cx="2590509" cy="175471"/>
          </a:xfrm>
          <a:custGeom>
            <a:avLst/>
            <a:gdLst/>
            <a:ahLst/>
            <a:cxnLst/>
            <a:rect l="l" t="t" r="r" b="b"/>
            <a:pathLst>
              <a:path w="2590509" h="175471">
                <a:moveTo>
                  <a:pt x="0" y="0"/>
                </a:moveTo>
                <a:lnTo>
                  <a:pt x="2590509" y="0"/>
                </a:lnTo>
                <a:lnTo>
                  <a:pt x="2590509" y="175471"/>
                </a:lnTo>
                <a:lnTo>
                  <a:pt x="0" y="175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7378372" y="3194274"/>
            <a:ext cx="3442997" cy="3552811"/>
          </a:xfrm>
          <a:custGeom>
            <a:avLst/>
            <a:gdLst/>
            <a:ahLst/>
            <a:cxnLst/>
            <a:rect l="l" t="t" r="r" b="b"/>
            <a:pathLst>
              <a:path w="3442997" h="3552811">
                <a:moveTo>
                  <a:pt x="0" y="0"/>
                </a:moveTo>
                <a:lnTo>
                  <a:pt x="3442997" y="0"/>
                </a:lnTo>
                <a:lnTo>
                  <a:pt x="3442997" y="3552812"/>
                </a:lnTo>
                <a:lnTo>
                  <a:pt x="0" y="355281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6947409" y="7509632"/>
            <a:ext cx="4398384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87"/>
              </a:lnSpc>
              <a:spcBef>
                <a:spcPct val="0"/>
              </a:spcBef>
            </a:pPr>
            <a:r>
              <a:rPr lang="en-US" sz="4572" b="1" i="1" u="none" strike="noStrike">
                <a:solidFill>
                  <a:srgbClr val="07B7AD"/>
                </a:solidFill>
                <a:latin typeface="Garet Bold Italics"/>
                <a:ea typeface="Garet Bold Italics"/>
                <a:cs typeface="Garet Bold Italics"/>
                <a:sym typeface="Garet Bold Italics"/>
              </a:rPr>
              <a:t>RESOLVIDO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261340" y="6626251"/>
            <a:ext cx="567706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87"/>
              </a:lnSpc>
              <a:spcBef>
                <a:spcPct val="0"/>
              </a:spcBef>
            </a:pPr>
            <a:r>
              <a:rPr lang="en-US" sz="4572" b="1" i="1">
                <a:solidFill>
                  <a:srgbClr val="000000"/>
                </a:solidFill>
                <a:latin typeface="Garet Bold Italics"/>
                <a:ea typeface="Garet Bold Italics"/>
                <a:cs typeface="Garet Bold Italics"/>
                <a:sym typeface="Garet Bold Italics"/>
              </a:rPr>
              <a:t>PROBLEMA A SER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946893" y="8131790"/>
            <a:ext cx="3312752" cy="52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73"/>
              </a:lnSpc>
            </a:pPr>
            <a:r>
              <a:rPr lang="en-US" sz="416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NPL</a:t>
            </a:r>
          </a:p>
        </p:txBody>
      </p:sp>
      <p:sp>
        <p:nvSpPr>
          <p:cNvPr id="25" name="Freeform 25"/>
          <p:cNvSpPr/>
          <p:nvPr/>
        </p:nvSpPr>
        <p:spPr>
          <a:xfrm rot="441940">
            <a:off x="11995231" y="4326819"/>
            <a:ext cx="2029317" cy="1017195"/>
          </a:xfrm>
          <a:custGeom>
            <a:avLst/>
            <a:gdLst/>
            <a:ahLst/>
            <a:cxnLst/>
            <a:rect l="l" t="t" r="r" b="b"/>
            <a:pathLst>
              <a:path w="2029317" h="1017195">
                <a:moveTo>
                  <a:pt x="0" y="0"/>
                </a:moveTo>
                <a:lnTo>
                  <a:pt x="2029317" y="0"/>
                </a:lnTo>
                <a:lnTo>
                  <a:pt x="2029317" y="1017195"/>
                </a:lnTo>
                <a:lnTo>
                  <a:pt x="0" y="10171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3481499" y="940486"/>
            <a:ext cx="814241" cy="523560"/>
            <a:chOff x="0" y="0"/>
            <a:chExt cx="1085655" cy="698079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01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137900" y="4311857"/>
            <a:ext cx="814241" cy="523560"/>
            <a:chOff x="0" y="0"/>
            <a:chExt cx="1085655" cy="698079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02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2739289" y="7585285"/>
            <a:ext cx="814241" cy="523560"/>
            <a:chOff x="0" y="0"/>
            <a:chExt cx="1085655" cy="698079"/>
          </a:xfrm>
        </p:grpSpPr>
        <p:grpSp>
          <p:nvGrpSpPr>
            <p:cNvPr id="37" name="Group 37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40" name="TextBox 40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03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3674258" y="1328052"/>
            <a:ext cx="814241" cy="523560"/>
            <a:chOff x="0" y="0"/>
            <a:chExt cx="1085655" cy="698079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04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5318365" y="3859133"/>
            <a:ext cx="814241" cy="523560"/>
            <a:chOff x="0" y="0"/>
            <a:chExt cx="1085655" cy="698079"/>
          </a:xfrm>
        </p:grpSpPr>
        <p:grpSp>
          <p:nvGrpSpPr>
            <p:cNvPr id="47" name="Group 47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50" name="TextBox 50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05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4196149" y="7541146"/>
            <a:ext cx="814241" cy="523560"/>
            <a:chOff x="0" y="0"/>
            <a:chExt cx="1085655" cy="698079"/>
          </a:xfrm>
        </p:grpSpPr>
        <p:grpSp>
          <p:nvGrpSpPr>
            <p:cNvPr id="52" name="Group 52"/>
            <p:cNvGrpSpPr/>
            <p:nvPr/>
          </p:nvGrpSpPr>
          <p:grpSpPr>
            <a:xfrm>
              <a:off x="0" y="0"/>
              <a:ext cx="1085655" cy="698079"/>
              <a:chOff x="0" y="0"/>
              <a:chExt cx="688853" cy="44293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688853" cy="442935"/>
              </a:xfrm>
              <a:custGeom>
                <a:avLst/>
                <a:gdLst/>
                <a:ahLst/>
                <a:cxnLst/>
                <a:rect l="l" t="t" r="r" b="b"/>
                <a:pathLst>
                  <a:path w="688853" h="442935">
                    <a:moveTo>
                      <a:pt x="485653" y="0"/>
                    </a:moveTo>
                    <a:cubicBezTo>
                      <a:pt x="597878" y="0"/>
                      <a:pt x="688853" y="99154"/>
                      <a:pt x="688853" y="221467"/>
                    </a:cubicBezTo>
                    <a:cubicBezTo>
                      <a:pt x="688853" y="343780"/>
                      <a:pt x="597878" y="442935"/>
                      <a:pt x="485653" y="442935"/>
                    </a:cubicBezTo>
                    <a:lnTo>
                      <a:pt x="203200" y="442935"/>
                    </a:lnTo>
                    <a:cubicBezTo>
                      <a:pt x="90976" y="442935"/>
                      <a:pt x="0" y="343780"/>
                      <a:pt x="0" y="221467"/>
                    </a:cubicBezTo>
                    <a:cubicBezTo>
                      <a:pt x="0" y="99154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7150" cap="sq">
                <a:solidFill>
                  <a:srgbClr val="0F3937"/>
                </a:solidFill>
                <a:prstDash val="solid"/>
                <a:miter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57150"/>
                <a:ext cx="688853" cy="500085"/>
              </a:xfrm>
              <a:prstGeom prst="rect">
                <a:avLst/>
              </a:prstGeom>
            </p:spPr>
            <p:txBody>
              <a:bodyPr lIns="40421" tIns="40421" rIns="40421" bIns="40421" rtlCol="0" anchor="ctr"/>
              <a:lstStyle/>
              <a:p>
                <a:pPr algn="ctr">
                  <a:lnSpc>
                    <a:spcPts val="3119"/>
                  </a:lnSpc>
                </a:pPr>
                <a:endParaRPr/>
              </a:p>
            </p:txBody>
          </p:sp>
        </p:grpSp>
        <p:sp>
          <p:nvSpPr>
            <p:cNvPr id="55" name="TextBox 55"/>
            <p:cNvSpPr txBox="1"/>
            <p:nvPr/>
          </p:nvSpPr>
          <p:spPr>
            <a:xfrm>
              <a:off x="69906" y="125868"/>
              <a:ext cx="883802" cy="496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6"/>
                </a:lnSpc>
              </a:pPr>
              <a:r>
                <a:rPr lang="en-US" sz="2803" spc="182">
                  <a:solidFill>
                    <a:srgbClr val="0F3937"/>
                  </a:solidFill>
                  <a:latin typeface="Garet"/>
                  <a:ea typeface="Garet"/>
                  <a:cs typeface="Garet"/>
                  <a:sym typeface="Garet"/>
                </a:rPr>
                <a:t>06</a:t>
              </a:r>
            </a:p>
          </p:txBody>
        </p:sp>
      </p:grpSp>
      <p:sp>
        <p:nvSpPr>
          <p:cNvPr id="56" name="TextBox 56"/>
          <p:cNvSpPr txBox="1"/>
          <p:nvPr/>
        </p:nvSpPr>
        <p:spPr>
          <a:xfrm>
            <a:off x="17687009" y="9398000"/>
            <a:ext cx="17073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066103" y="0"/>
            <a:ext cx="221897" cy="10287000"/>
            <a:chOff x="0" y="0"/>
            <a:chExt cx="5844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442" cy="2709333"/>
            </a:xfrm>
            <a:custGeom>
              <a:avLst/>
              <a:gdLst/>
              <a:ahLst/>
              <a:cxnLst/>
              <a:rect l="l" t="t" r="r" b="b"/>
              <a:pathLst>
                <a:path w="58442" h="2709333">
                  <a:moveTo>
                    <a:pt x="0" y="0"/>
                  </a:moveTo>
                  <a:lnTo>
                    <a:pt x="58442" y="0"/>
                  </a:lnTo>
                  <a:lnTo>
                    <a:pt x="584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F393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844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672554" y="7102510"/>
            <a:ext cx="5402508" cy="540250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CDFFF3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2626279"/>
            <a:ext cx="6534149" cy="3428061"/>
          </a:xfrm>
          <a:custGeom>
            <a:avLst/>
            <a:gdLst/>
            <a:ahLst/>
            <a:cxnLst/>
            <a:rect l="l" t="t" r="r" b="b"/>
            <a:pathLst>
              <a:path w="6534149" h="3428061">
                <a:moveTo>
                  <a:pt x="0" y="0"/>
                </a:moveTo>
                <a:lnTo>
                  <a:pt x="6534149" y="0"/>
                </a:lnTo>
                <a:lnTo>
                  <a:pt x="6534149" y="3428061"/>
                </a:lnTo>
                <a:lnTo>
                  <a:pt x="0" y="3428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852707" y="1946186"/>
            <a:ext cx="8184980" cy="306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Propomos integrar a API do Speechmatics  para transcrever áudios com alta precisão muitas vezes alcançando taxas de precisão superiores a 90% de forma rápida e eficiente, melhorando a qualidade e agilidade na conversão para texto.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8701" y="1114425"/>
            <a:ext cx="7694146" cy="177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5"/>
              </a:lnSpc>
            </a:pPr>
            <a:r>
              <a:rPr lang="en-US" sz="6500" b="1">
                <a:solidFill>
                  <a:srgbClr val="0F3937"/>
                </a:solidFill>
                <a:latin typeface="Garet Bold"/>
                <a:ea typeface="Garet Bold"/>
                <a:cs typeface="Garet Bold"/>
                <a:sym typeface="Garet Bold"/>
              </a:rPr>
              <a:t>PROPOSTA DE SOLUÇÃO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687009" y="9398000"/>
            <a:ext cx="17073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146" y="6196138"/>
            <a:ext cx="17332863" cy="306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0F3937"/>
                </a:solidFill>
                <a:latin typeface="Garet"/>
                <a:ea typeface="Garet"/>
                <a:cs typeface="Garet"/>
                <a:sym typeface="Garet"/>
              </a:rPr>
              <a:t>O algoritmo do Speechmatics funciona através de um processo chamado de reconhecimento automático de fala (ASR - Automatic Speech Recognition). O Pré-processamento do áudio, extração de características, uso de modelos acústicos e de linguagem, decodificação da sequência de palavras mais provável e pós-processamento para correção de erros. Essas etapas envolvem o uso de técnicas como redes neurais profundas e algoritmos de busca para alcançar uma transcrição precisa e compreensível.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 SCRIPT</dc:title>
  <cp:revision>1</cp:revision>
  <dcterms:created xsi:type="dcterms:W3CDTF">2006-08-16T00:00:00Z</dcterms:created>
  <dcterms:modified xsi:type="dcterms:W3CDTF">2024-09-26T10:52:01Z</dcterms:modified>
  <dc:identifier>DAGC256P5Tc</dc:identifier>
</cp:coreProperties>
</file>

<file path=docProps/thumbnail.jpeg>
</file>